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g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4"/>
    <p:sldMasterId id="2147483666" r:id="rId5"/>
  </p:sldMasterIdLst>
  <p:notesMasterIdLst>
    <p:notesMasterId r:id="rId13"/>
  </p:notesMasterIdLst>
  <p:sldIdLst>
    <p:sldId id="257" r:id="rId6"/>
    <p:sldId id="261" r:id="rId7"/>
    <p:sldId id="262" r:id="rId8"/>
    <p:sldId id="263" r:id="rId9"/>
    <p:sldId id="264" r:id="rId10"/>
    <p:sldId id="265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7"/>
    <a:srgbClr val="FFE79A"/>
    <a:srgbClr val="DAE3F3"/>
    <a:srgbClr val="111F4B"/>
    <a:srgbClr val="162555"/>
    <a:srgbClr val="9F2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A4B80-3253-4622-8322-AD6CBB3CB75F}" v="3" dt="2023-06-21T17:48:34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3" autoAdjust="0"/>
  </p:normalViewPr>
  <p:slideViewPr>
    <p:cSldViewPr snapToGrid="0" snapToObjects="1">
      <p:cViewPr varScale="1">
        <p:scale>
          <a:sx n="37" d="100"/>
          <a:sy n="37" d="100"/>
        </p:scale>
        <p:origin x="38" y="859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5CF09-FB48-1746-B582-E0F0827C85B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75AFD-416F-3845-B900-0C741CB4D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B75AFD-416F-3845-B900-0C741CB4D1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53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B75AFD-416F-3845-B900-0C741CB4D1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7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 Images">
    <p:bg>
      <p:bgPr>
        <a:solidFill>
          <a:srgbClr val="111F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7221" y="603681"/>
            <a:ext cx="9673389" cy="1764422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429000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00E300-9E88-784A-4E30-70B6B1CA90F1}"/>
              </a:ext>
            </a:extLst>
          </p:cNvPr>
          <p:cNvCxnSpPr>
            <a:cxnSpLocks/>
          </p:cNvCxnSpPr>
          <p:nvPr userDrawn="1"/>
        </p:nvCxnSpPr>
        <p:spPr>
          <a:xfrm flipV="1">
            <a:off x="953" y="2571252"/>
            <a:ext cx="12192000" cy="19878"/>
          </a:xfrm>
          <a:prstGeom prst="line">
            <a:avLst/>
          </a:prstGeom>
          <a:ln w="50800">
            <a:solidFill>
              <a:srgbClr val="9F2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701DA79-B60F-E101-2C77-110CE4B3E9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5106" y="5515593"/>
            <a:ext cx="4781788" cy="95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3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DA482-121C-FF0E-7CE2-D684423A2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00" y="457265"/>
            <a:ext cx="3932748" cy="1599943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F86D5-9D54-4E8D-2E67-FDDA66F78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333" y="987691"/>
            <a:ext cx="6172056" cy="4872992"/>
          </a:xfrm>
        </p:spPr>
        <p:txBody>
          <a:bodyPr/>
          <a:lstStyle>
            <a:lvl1pPr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4DE49-EA79-5B86-E321-1201084BD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00" y="2057208"/>
            <a:ext cx="3932748" cy="3812139"/>
          </a:xfrm>
        </p:spPr>
        <p:txBody>
          <a:bodyPr/>
          <a:lstStyle>
            <a:lvl1pPr marL="0" indent="0">
              <a:buNone/>
              <a:defRPr sz="970"/>
            </a:lvl1pPr>
            <a:lvl2pPr marL="277246" indent="0">
              <a:buNone/>
              <a:defRPr sz="849"/>
            </a:lvl2pPr>
            <a:lvl3pPr marL="554492" indent="0">
              <a:buNone/>
              <a:defRPr sz="728"/>
            </a:lvl3pPr>
            <a:lvl4pPr marL="831738" indent="0">
              <a:buNone/>
              <a:defRPr sz="606"/>
            </a:lvl4pPr>
            <a:lvl5pPr marL="1108984" indent="0">
              <a:buNone/>
              <a:defRPr sz="606"/>
            </a:lvl5pPr>
            <a:lvl6pPr marL="1386230" indent="0">
              <a:buNone/>
              <a:defRPr sz="606"/>
            </a:lvl6pPr>
            <a:lvl7pPr marL="1663476" indent="0">
              <a:buNone/>
              <a:defRPr sz="606"/>
            </a:lvl7pPr>
            <a:lvl8pPr marL="1940723" indent="0">
              <a:buNone/>
              <a:defRPr sz="606"/>
            </a:lvl8pPr>
            <a:lvl9pPr marL="2217969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1A660-27A5-F2C0-7022-347EB737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ACDA6-D5C9-A4D3-4A60-FB24197F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D1548-4A2B-17DB-7D72-F5631B8D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5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96E1-D0CF-A3CF-0887-8BCC4F5C1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00" y="457265"/>
            <a:ext cx="3932748" cy="1599943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481772-A5A7-6219-930F-671A8E4433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333" y="987691"/>
            <a:ext cx="6172056" cy="4872992"/>
          </a:xfrm>
        </p:spPr>
        <p:txBody>
          <a:bodyPr/>
          <a:lstStyle>
            <a:lvl1pPr marL="0" indent="0">
              <a:buNone/>
              <a:defRPr sz="1940"/>
            </a:lvl1pPr>
            <a:lvl2pPr marL="277246" indent="0">
              <a:buNone/>
              <a:defRPr sz="1698"/>
            </a:lvl2pPr>
            <a:lvl3pPr marL="554492" indent="0">
              <a:buNone/>
              <a:defRPr sz="1455"/>
            </a:lvl3pPr>
            <a:lvl4pPr marL="831738" indent="0">
              <a:buNone/>
              <a:defRPr sz="1213"/>
            </a:lvl4pPr>
            <a:lvl5pPr marL="1108984" indent="0">
              <a:buNone/>
              <a:defRPr sz="1213"/>
            </a:lvl5pPr>
            <a:lvl6pPr marL="1386230" indent="0">
              <a:buNone/>
              <a:defRPr sz="1213"/>
            </a:lvl6pPr>
            <a:lvl7pPr marL="1663476" indent="0">
              <a:buNone/>
              <a:defRPr sz="1213"/>
            </a:lvl7pPr>
            <a:lvl8pPr marL="1940723" indent="0">
              <a:buNone/>
              <a:defRPr sz="1213"/>
            </a:lvl8pPr>
            <a:lvl9pPr marL="2217969" indent="0">
              <a:buNone/>
              <a:defRPr sz="121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2224F-AB09-41A8-4240-BC652DD90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00" y="2057208"/>
            <a:ext cx="3932748" cy="3812139"/>
          </a:xfrm>
        </p:spPr>
        <p:txBody>
          <a:bodyPr/>
          <a:lstStyle>
            <a:lvl1pPr marL="0" indent="0">
              <a:buNone/>
              <a:defRPr sz="970"/>
            </a:lvl1pPr>
            <a:lvl2pPr marL="277246" indent="0">
              <a:buNone/>
              <a:defRPr sz="849"/>
            </a:lvl2pPr>
            <a:lvl3pPr marL="554492" indent="0">
              <a:buNone/>
              <a:defRPr sz="728"/>
            </a:lvl3pPr>
            <a:lvl4pPr marL="831738" indent="0">
              <a:buNone/>
              <a:defRPr sz="606"/>
            </a:lvl4pPr>
            <a:lvl5pPr marL="1108984" indent="0">
              <a:buNone/>
              <a:defRPr sz="606"/>
            </a:lvl5pPr>
            <a:lvl6pPr marL="1386230" indent="0">
              <a:buNone/>
              <a:defRPr sz="606"/>
            </a:lvl6pPr>
            <a:lvl7pPr marL="1663476" indent="0">
              <a:buNone/>
              <a:defRPr sz="606"/>
            </a:lvl7pPr>
            <a:lvl8pPr marL="1940723" indent="0">
              <a:buNone/>
              <a:defRPr sz="606"/>
            </a:lvl8pPr>
            <a:lvl9pPr marL="2217969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EEBE5-545C-0F46-0395-65A3EB9A3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C6616-A854-6BF4-BD14-A522345BC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46482-A62E-CF53-1278-D1C149A3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9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F21C2-F22A-BADD-C14F-1195C5B66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C1644-4C18-9546-05DD-7F448428B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9F12D-1906-2194-C0C9-FA459941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8872A-BE9B-1341-BEAA-8E56B689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F4DEB-E320-79C1-7BC0-09F8E838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51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A68FA-7929-A279-8581-797464E35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5214" y="364849"/>
            <a:ext cx="2628250" cy="5812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EED5B-9E92-A2AE-EEFC-63A17FCD4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537" y="364849"/>
            <a:ext cx="7794254" cy="5812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28C1E-2D46-7392-E7DD-4F70598D4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DC8F1-22F3-92D4-089C-26326F3E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D26D0-C40B-8A02-30C6-AAF7F3AB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1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pic Slide w/ Images">
    <p:bg>
      <p:bgPr>
        <a:solidFill>
          <a:srgbClr val="111F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225" y="239696"/>
            <a:ext cx="9232777" cy="870013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4" y="1757778"/>
            <a:ext cx="11567604" cy="4860525"/>
          </a:xfrm>
        </p:spPr>
        <p:txBody>
          <a:bodyPr/>
          <a:lstStyle>
            <a:lvl1pPr>
              <a:defRPr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FFE7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542EC0-32C2-2EBA-3D29-B0C663D647F5}"/>
              </a:ext>
            </a:extLst>
          </p:cNvPr>
          <p:cNvCxnSpPr>
            <a:cxnSpLocks/>
          </p:cNvCxnSpPr>
          <p:nvPr userDrawn="1"/>
        </p:nvCxnSpPr>
        <p:spPr>
          <a:xfrm flipV="1">
            <a:off x="6829" y="1403926"/>
            <a:ext cx="12192000" cy="19878"/>
          </a:xfrm>
          <a:prstGeom prst="line">
            <a:avLst/>
          </a:prstGeom>
          <a:ln w="50800">
            <a:solidFill>
              <a:srgbClr val="9F2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AFB6BE9-B0CE-DFE1-2D40-278D62149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4511" y="146225"/>
            <a:ext cx="1102280" cy="110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0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5403-A0D2-D392-C6D9-F65C89A3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463"/>
            <a:ext cx="9144000" cy="2387400"/>
          </a:xfrm>
        </p:spPr>
        <p:txBody>
          <a:bodyPr anchor="b"/>
          <a:lstStyle>
            <a:lvl1pPr algn="ctr">
              <a:defRPr sz="3638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1E75C-99D0-DF0D-D1FE-38EF88179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279"/>
            <a:ext cx="9144000" cy="1655778"/>
          </a:xfrm>
        </p:spPr>
        <p:txBody>
          <a:bodyPr/>
          <a:lstStyle>
            <a:lvl1pPr marL="0" indent="0" algn="ctr">
              <a:buNone/>
              <a:defRPr sz="1455"/>
            </a:lvl1pPr>
            <a:lvl2pPr marL="277246" indent="0" algn="ctr">
              <a:buNone/>
              <a:defRPr sz="1213"/>
            </a:lvl2pPr>
            <a:lvl3pPr marL="554492" indent="0" algn="ctr">
              <a:buNone/>
              <a:defRPr sz="1092"/>
            </a:lvl3pPr>
            <a:lvl4pPr marL="831738" indent="0" algn="ctr">
              <a:buNone/>
              <a:defRPr sz="970"/>
            </a:lvl4pPr>
            <a:lvl5pPr marL="1108984" indent="0" algn="ctr">
              <a:buNone/>
              <a:defRPr sz="970"/>
            </a:lvl5pPr>
            <a:lvl6pPr marL="1386230" indent="0" algn="ctr">
              <a:buNone/>
              <a:defRPr sz="970"/>
            </a:lvl6pPr>
            <a:lvl7pPr marL="1663476" indent="0" algn="ctr">
              <a:buNone/>
              <a:defRPr sz="970"/>
            </a:lvl7pPr>
            <a:lvl8pPr marL="1940723" indent="0" algn="ctr">
              <a:buNone/>
              <a:defRPr sz="970"/>
            </a:lvl8pPr>
            <a:lvl9pPr marL="2217969" indent="0" algn="ctr">
              <a:buNone/>
              <a:defRPr sz="97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BB04-DB6D-1CE5-999B-7D2C2B90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78F5-C771-E01D-3442-F09B8EC9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AEBCB-212C-AF4A-BE7D-9DCC87E9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0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5EB4-EED4-8970-AC84-7AD0627B1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D48BB-E12E-622D-EC13-C65AD9F6A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6E0AA-34BE-31CC-5B3E-BBEC2469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C98A-61D7-D8A6-8839-42B033C7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F2A24-6720-FBAF-4521-5D847E9A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8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8F84-08C5-CA9C-B6E6-4E8C723F6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798" y="1709687"/>
            <a:ext cx="10515889" cy="2852366"/>
          </a:xfrm>
        </p:spPr>
        <p:txBody>
          <a:bodyPr anchor="b"/>
          <a:lstStyle>
            <a:lvl1pPr>
              <a:defRPr sz="363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2FD64-19DA-9247-1337-CA4BB472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798" y="4589007"/>
            <a:ext cx="10515889" cy="1500789"/>
          </a:xfrm>
        </p:spPr>
        <p:txBody>
          <a:bodyPr/>
          <a:lstStyle>
            <a:lvl1pPr marL="0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1pPr>
            <a:lvl2pPr marL="277246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2pPr>
            <a:lvl3pPr marL="554492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3pPr>
            <a:lvl4pPr marL="831738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4pPr>
            <a:lvl5pPr marL="1108984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5pPr>
            <a:lvl6pPr marL="1386230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6pPr>
            <a:lvl7pPr marL="1663476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7pPr>
            <a:lvl8pPr marL="194072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8pPr>
            <a:lvl9pPr marL="2217969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FCE00-17B1-0FA9-7884-C8C6A81E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C24A-439A-EE0E-B7AC-F3A71FD56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E02E9-90B4-4677-2303-C0C2280EB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9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51DD-B4E9-97EF-C999-F24F1FAF0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30812-F335-DB77-C628-1B0277BBD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537" y="1825206"/>
            <a:ext cx="5211252" cy="4352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5C2D4-DECA-B450-9FD3-7DE1ED4CC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2211" y="1825206"/>
            <a:ext cx="5211252" cy="4352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47E4E-0575-B0A5-FA2C-E4900F25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3CF8B-97C2-D9B5-80B7-5C87E3C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D4205-8CB0-DD08-7282-DCD3A343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9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07715-ACD6-BD43-B987-EA9AA210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00" y="364850"/>
            <a:ext cx="10515889" cy="13255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68373-E34D-F125-AA81-285D42024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00" y="1680807"/>
            <a:ext cx="5158302" cy="824038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46" indent="0">
              <a:buNone/>
              <a:defRPr sz="1213" b="1"/>
            </a:lvl2pPr>
            <a:lvl3pPr marL="554492" indent="0">
              <a:buNone/>
              <a:defRPr sz="1092" b="1"/>
            </a:lvl3pPr>
            <a:lvl4pPr marL="831738" indent="0">
              <a:buNone/>
              <a:defRPr sz="970" b="1"/>
            </a:lvl4pPr>
            <a:lvl5pPr marL="1108984" indent="0">
              <a:buNone/>
              <a:defRPr sz="970" b="1"/>
            </a:lvl5pPr>
            <a:lvl6pPr marL="1386230" indent="0">
              <a:buNone/>
              <a:defRPr sz="970" b="1"/>
            </a:lvl6pPr>
            <a:lvl7pPr marL="1663476" indent="0">
              <a:buNone/>
              <a:defRPr sz="970" b="1"/>
            </a:lvl7pPr>
            <a:lvl8pPr marL="1940723" indent="0">
              <a:buNone/>
              <a:defRPr sz="970" b="1"/>
            </a:lvl8pPr>
            <a:lvl9pPr marL="2217969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3C349-F49B-0638-5435-D86498E41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00" y="2504845"/>
            <a:ext cx="5158302" cy="36850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BD96F-9B1D-3DBF-2AF5-668E2F641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056" y="1680807"/>
            <a:ext cx="5183333" cy="824038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46" indent="0">
              <a:buNone/>
              <a:defRPr sz="1213" b="1"/>
            </a:lvl2pPr>
            <a:lvl3pPr marL="554492" indent="0">
              <a:buNone/>
              <a:defRPr sz="1092" b="1"/>
            </a:lvl3pPr>
            <a:lvl4pPr marL="831738" indent="0">
              <a:buNone/>
              <a:defRPr sz="970" b="1"/>
            </a:lvl4pPr>
            <a:lvl5pPr marL="1108984" indent="0">
              <a:buNone/>
              <a:defRPr sz="970" b="1"/>
            </a:lvl5pPr>
            <a:lvl6pPr marL="1386230" indent="0">
              <a:buNone/>
              <a:defRPr sz="970" b="1"/>
            </a:lvl6pPr>
            <a:lvl7pPr marL="1663476" indent="0">
              <a:buNone/>
              <a:defRPr sz="970" b="1"/>
            </a:lvl7pPr>
            <a:lvl8pPr marL="1940723" indent="0">
              <a:buNone/>
              <a:defRPr sz="970" b="1"/>
            </a:lvl8pPr>
            <a:lvl9pPr marL="2217969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393B2F-9391-1E28-6FBB-DFEC1AE61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056" y="2504845"/>
            <a:ext cx="5183333" cy="36850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223F1F-06A0-33C2-142C-520FC47C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19A3C-6EC1-7A04-7EF3-DFBB2F42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FA17A-A19F-3135-892D-A445FCD1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D7E15-DDF2-DF30-E1C9-BA20AAD2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E747A8-B989-8EEB-AE73-1F12BF46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D5FDA-73EF-0724-04ED-FFD56B21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CE8C3-3033-CE11-B555-D498EFAA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A333B9-FCD4-68FB-6D10-1D6C4C73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C19847-53C7-70DA-1457-E8CA2DD5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9266D-383D-EB07-AFD7-08BBC1A7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9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9F052B-559B-6DE5-4D75-D373ACB4D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17C7F-7ACE-4CC2-D3D2-E5F757E1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CEB05-F60A-EABD-526C-14B933F4D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06F93-85AF-426D-90C0-C53FE9A52349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B751F-4FE3-BA58-7762-1941C9843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715AD-3482-298E-C59B-027F8F32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A978C-4419-49BB-BC91-6649973FD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F55DAA-5694-2538-00E2-1CDF3640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38" y="364850"/>
            <a:ext cx="10514926" cy="1325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8EFEF-AAF7-856E-3CBA-C5F924168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538" y="1825206"/>
            <a:ext cx="10514926" cy="4352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F9038-3A38-C76E-C6A0-43642F67F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537" y="6356454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3CD7-DB90-458E-8D63-A3998B4A31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1A76E-AF07-22C1-C72C-AC203ACCF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49" y="6356454"/>
            <a:ext cx="4114704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E89DF-BD78-6C1B-E7B1-524513498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48" y="6356454"/>
            <a:ext cx="2742815" cy="364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5140-85F5-4578-87A5-5F09CAF597B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ject 2">
            <a:extLst>
              <a:ext uri="{FF2B5EF4-FFF2-40B4-BE49-F238E27FC236}">
                <a16:creationId xmlns:a16="http://schemas.microsoft.com/office/drawing/2014/main" id="{FAD4C677-36FD-B4B9-45DD-A76A61853A5E}"/>
              </a:ext>
            </a:extLst>
          </p:cNvPr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1771" cy="528556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926750B3-A658-06E6-190C-60FFF9CBC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94"/>
          <a:stretch/>
        </p:blipFill>
        <p:spPr>
          <a:xfrm>
            <a:off x="8591394" y="620972"/>
            <a:ext cx="3327191" cy="122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52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554492" rtl="0" eaLnBrk="1" latinLnBrk="0" hangingPunct="1">
        <a:lnSpc>
          <a:spcPct val="90000"/>
        </a:lnSpc>
        <a:spcBef>
          <a:spcPct val="0"/>
        </a:spcBef>
        <a:buNone/>
        <a:defRPr sz="4002" b="1" kern="1200">
          <a:solidFill>
            <a:srgbClr val="FAE232"/>
          </a:solidFill>
          <a:latin typeface="+mn-lt"/>
          <a:ea typeface="+mj-ea"/>
          <a:cs typeface="+mj-cs"/>
        </a:defRPr>
      </a:lvl1pPr>
    </p:titleStyle>
    <p:bodyStyle>
      <a:lvl1pPr marL="138623" indent="-138623" algn="l" defTabSz="554492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1698" kern="1200">
          <a:solidFill>
            <a:schemeClr val="tx1"/>
          </a:solidFill>
          <a:latin typeface="+mn-lt"/>
          <a:ea typeface="+mn-ea"/>
          <a:cs typeface="+mn-cs"/>
        </a:defRPr>
      </a:lvl1pPr>
      <a:lvl2pPr marL="415869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693115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213" kern="1200">
          <a:solidFill>
            <a:schemeClr val="tx1"/>
          </a:solidFill>
          <a:latin typeface="+mn-lt"/>
          <a:ea typeface="+mn-ea"/>
          <a:cs typeface="+mn-cs"/>
        </a:defRPr>
      </a:lvl3pPr>
      <a:lvl4pPr marL="970361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4pPr>
      <a:lvl5pPr marL="1247607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5pPr>
      <a:lvl6pPr marL="1524853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6pPr>
      <a:lvl7pPr marL="1802100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7pPr>
      <a:lvl8pPr marL="2079346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8pPr>
      <a:lvl9pPr marL="2356592" indent="-138623" algn="l" defTabSz="554492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77246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2pPr>
      <a:lvl3pPr marL="554492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3pPr>
      <a:lvl4pPr marL="831738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4pPr>
      <a:lvl5pPr marL="1108984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230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6pPr>
      <a:lvl7pPr marL="1663476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7pPr>
      <a:lvl8pPr marL="1940723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8pPr>
      <a:lvl9pPr marL="2217969" algn="l" defTabSz="554492" rtl="0" eaLnBrk="1" latinLnBrk="0" hangingPunct="1">
        <a:defRPr sz="10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9918" y="826052"/>
            <a:ext cx="7670262" cy="1855009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pc="33" dirty="0"/>
              <a:t>Research on Description of People and Portraits: Implications for the Deafblind Community</a:t>
            </a:r>
            <a:endParaRPr lang="en-US" dirty="0"/>
          </a:p>
        </p:txBody>
      </p:sp>
      <p:sp>
        <p:nvSpPr>
          <p:cNvPr id="4" name="object 4"/>
          <p:cNvSpPr txBox="1"/>
          <p:nvPr/>
        </p:nvSpPr>
        <p:spPr>
          <a:xfrm>
            <a:off x="689918" y="2926266"/>
            <a:ext cx="4297096" cy="1173783"/>
          </a:xfrm>
          <a:prstGeom prst="rect">
            <a:avLst/>
          </a:prstGeom>
        </p:spPr>
        <p:txBody>
          <a:bodyPr vert="horz" wrap="square" lIns="0" tIns="96266" rIns="0" bIns="0" rtlCol="0">
            <a:spAutoFit/>
          </a:bodyPr>
          <a:lstStyle/>
          <a:p>
            <a:pPr marL="7701" defTabSz="554492">
              <a:spcBef>
                <a:spcPts val="758"/>
              </a:spcBef>
            </a:pPr>
            <a:r>
              <a:rPr sz="2395" b="1" kern="0" spc="67" dirty="0">
                <a:solidFill>
                  <a:srgbClr val="FFF2C7"/>
                </a:solidFill>
                <a:latin typeface="Calibri"/>
                <a:cs typeface="Calibri"/>
              </a:rPr>
              <a:t>Speaker</a:t>
            </a:r>
            <a:r>
              <a:rPr lang="en-US" sz="2395" b="1" kern="0" spc="149" dirty="0">
                <a:solidFill>
                  <a:srgbClr val="FFF2C7"/>
                </a:solidFill>
                <a:latin typeface="Calibri"/>
                <a:cs typeface="Calibri"/>
              </a:rPr>
              <a:t> -</a:t>
            </a:r>
            <a:r>
              <a:rPr sz="2395" b="1" kern="0" spc="158" dirty="0">
                <a:solidFill>
                  <a:srgbClr val="FFF2C7"/>
                </a:solidFill>
                <a:latin typeface="Calibri"/>
                <a:cs typeface="Calibri"/>
              </a:rPr>
              <a:t> </a:t>
            </a:r>
            <a:r>
              <a:rPr lang="en-US" sz="2395" b="1" kern="0" spc="76" dirty="0">
                <a:solidFill>
                  <a:srgbClr val="FFF2C7"/>
                </a:solidFill>
                <a:latin typeface="Calibri"/>
                <a:cs typeface="Calibri"/>
              </a:rPr>
              <a:t>Megan A. Conway, PH.D., Director, IRPD</a:t>
            </a:r>
            <a:endParaRPr sz="2395" kern="0" dirty="0">
              <a:solidFill>
                <a:srgbClr val="FFF2C7"/>
              </a:solidFill>
              <a:latin typeface="Calibri"/>
              <a:cs typeface="Calibri"/>
            </a:endParaRPr>
          </a:p>
          <a:p>
            <a:pPr marL="7701" defTabSz="554492">
              <a:spcBef>
                <a:spcPts val="531"/>
              </a:spcBef>
            </a:pPr>
            <a:r>
              <a:rPr lang="en-US" sz="1789" kern="0" spc="55" dirty="0">
                <a:solidFill>
                  <a:srgbClr val="FFF2C7"/>
                </a:solidFill>
                <a:latin typeface="Arial"/>
                <a:cs typeface="Arial"/>
              </a:rPr>
              <a:t>Helen Keller National Center</a:t>
            </a:r>
            <a:endParaRPr sz="1789" kern="0" dirty="0">
              <a:solidFill>
                <a:srgbClr val="FFF2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75FFFF-A15C-618D-8608-C606E327F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6807" y="281966"/>
            <a:ext cx="9232777" cy="87001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F9C0E0-4E65-DD00-EBDC-6BCC83B46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Study conducted on audio description preferences of people and portraits.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Focus on race, gender, age, disability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Audio description (AD) provides visual information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Various media and other contexts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Lack of research=Limited understanding of preferences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Especially for people who are DeafBlind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D615CE-AB6F-15A8-ABED-D04383708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6BD85D-EF99-CDD4-9F74-1DA7E0179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Five focus groups and two interviews with 15 blind, low vision, and DeafBlind participants.</a:t>
            </a:r>
          </a:p>
          <a:p>
            <a:r>
              <a:rPr lang="en-US" sz="3200" dirty="0"/>
              <a:t>Recruitment: listservs, Blinded Veterans Association, and American Council of the Blind.</a:t>
            </a:r>
          </a:p>
          <a:p>
            <a:r>
              <a:rPr lang="en-US" sz="3200" b="1" dirty="0"/>
              <a:t>Participant Demographics: </a:t>
            </a:r>
          </a:p>
          <a:p>
            <a:pPr lvl="1"/>
            <a:r>
              <a:rPr lang="en-US" sz="3200" dirty="0"/>
              <a:t>15 participants (9 men, 5 women, 1 non-binary)</a:t>
            </a:r>
          </a:p>
          <a:p>
            <a:pPr lvl="1"/>
            <a:r>
              <a:rPr lang="en-US" sz="3200" dirty="0"/>
              <a:t>Diverse racial backgrounds</a:t>
            </a:r>
          </a:p>
          <a:p>
            <a:pPr lvl="1"/>
            <a:r>
              <a:rPr lang="en-US" sz="3200" dirty="0"/>
              <a:t>10 identified as DeafBlind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024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A34510-71AA-3B0A-2F6F-0D42CD492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225" y="245478"/>
            <a:ext cx="9232777" cy="870013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Findings and Implications for DeafBlind Participants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24D788-00D7-2DE3-2E16-E03DFF0C2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Importance of facial expression</a:t>
            </a:r>
          </a:p>
          <a:p>
            <a:r>
              <a:rPr lang="en-US" sz="3200" dirty="0"/>
              <a:t>Impact of age of onset</a:t>
            </a:r>
          </a:p>
          <a:p>
            <a:r>
              <a:rPr lang="en-US" sz="3200" dirty="0"/>
              <a:t>Describing directly from the visual source</a:t>
            </a:r>
          </a:p>
          <a:p>
            <a:r>
              <a:rPr lang="en-US" sz="3200" dirty="0"/>
              <a:t>Integration of sound and sight to create a “whole picture”</a:t>
            </a:r>
          </a:p>
          <a:p>
            <a:r>
              <a:rPr lang="en-US" sz="3200" dirty="0"/>
              <a:t>Taking an educated guess.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8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F48AA-6513-DCD9-337F-551EFF39E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EA98B-A230-CF15-043F-BFC079D22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 around AD provision</a:t>
            </a:r>
          </a:p>
          <a:p>
            <a:r>
              <a:rPr lang="en-US" dirty="0"/>
              <a:t>Self-identification of person being described</a:t>
            </a:r>
          </a:p>
          <a:p>
            <a:r>
              <a:rPr lang="en-US" dirty="0"/>
              <a:t>On-going communication between AD providers and users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0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17915-9B8A-A2A1-D060-BD17AB68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A9C6-036C-92A1-4C19-20E07C668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Audio description preferences may be different for DeafBlind people </a:t>
            </a:r>
          </a:p>
          <a:p>
            <a:r>
              <a:rPr lang="en-US" dirty="0"/>
              <a:t>Importance of relevance, respect for self-identification, and continuous feedback for improved AD experiences</a:t>
            </a:r>
          </a:p>
          <a:p>
            <a:r>
              <a:rPr lang="en-US" dirty="0"/>
              <a:t>Further research and development of guidelines for diverse representation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5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B82AE-E046-70A4-1A50-01075E82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98" y="239696"/>
            <a:ext cx="9924203" cy="87001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This Has Been a Presentation </a:t>
            </a:r>
            <a:r>
              <a:rPr lang="en-US" sz="4000"/>
              <a:t>by the Helen </a:t>
            </a:r>
            <a:r>
              <a:rPr lang="en-US" sz="4000" dirty="0"/>
              <a:t>Keller National Center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36270-071C-F3CE-0057-E85E16F2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197" y="1750553"/>
            <a:ext cx="11567604" cy="4860525"/>
          </a:xfrm>
        </p:spPr>
        <p:txBody>
          <a:bodyPr>
            <a:norm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latin typeface="Arial" charset="0"/>
                <a:ea typeface="Arial" charset="0"/>
                <a:cs typeface="Arial" charset="0"/>
              </a:rPr>
              <a:t>This power point is the property of HKNC.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latin typeface="Arial" charset="0"/>
                <a:ea typeface="Arial" charset="0"/>
                <a:cs typeface="Arial" charset="0"/>
              </a:rPr>
              <a:t>Please do not copy, distribute or reuse.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latin typeface="Arial" charset="0"/>
              <a:ea typeface="Arial" charset="0"/>
              <a:cs typeface="Arial" charset="0"/>
            </a:endParaRP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latin typeface="Arial" charset="0"/>
                <a:ea typeface="Arial" charset="0"/>
                <a:cs typeface="Arial" charset="0"/>
              </a:rPr>
              <a:t>For more information contact Megan Conway at </a:t>
            </a:r>
            <a:r>
              <a:rPr lang="en-US" sz="3600" b="1" dirty="0">
                <a:latin typeface="Arial" charset="0"/>
                <a:ea typeface="Arial" charset="0"/>
                <a:cs typeface="Arial" charset="0"/>
              </a:rPr>
              <a:t>mconway@helenkeller.org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u="sng" dirty="0">
              <a:latin typeface="Arial" charset="0"/>
              <a:ea typeface="Arial" charset="0"/>
              <a:cs typeface="Arial" charset="0"/>
            </a:endParaRP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latin typeface="Arial" charset="0"/>
                <a:ea typeface="Arial" charset="0"/>
                <a:cs typeface="Arial" charset="0"/>
              </a:rPr>
              <a:t>Or go to </a:t>
            </a:r>
            <a:r>
              <a:rPr lang="en-US" sz="3600" b="1" dirty="0">
                <a:latin typeface="Arial" charset="0"/>
                <a:ea typeface="Arial" charset="0"/>
                <a:cs typeface="Arial" charset="0"/>
              </a:rPr>
              <a:t>www.helenkeller.org</a:t>
            </a:r>
          </a:p>
        </p:txBody>
      </p:sp>
    </p:spTree>
    <p:extLst>
      <p:ext uri="{BB962C8B-B14F-4D97-AF65-F5344CB8AC3E}">
        <p14:creationId xmlns:p14="http://schemas.microsoft.com/office/powerpoint/2010/main" val="179574438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65475F3A557447A634E0260C97E0AB" ma:contentTypeVersion="4" ma:contentTypeDescription="Create a new document." ma:contentTypeScope="" ma:versionID="3053bdb74bb180880d3b0e66282637cc">
  <xsd:schema xmlns:xsd="http://www.w3.org/2001/XMLSchema" xmlns:xs="http://www.w3.org/2001/XMLSchema" xmlns:p="http://schemas.microsoft.com/office/2006/metadata/properties" xmlns:ns2="8c6dd8d4-1796-411a-a874-4dd79c4e634e" targetNamespace="http://schemas.microsoft.com/office/2006/metadata/properties" ma:root="true" ma:fieldsID="6f51752836c8575290337b533bb04ee2" ns2:_="">
    <xsd:import namespace="8c6dd8d4-1796-411a-a874-4dd79c4e6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dd8d4-1796-411a-a874-4dd79c4e63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4662E6-3065-4E04-9E1A-B9BFC8AE2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D40ADB-1E1C-45C6-B28B-14D87C12A813}">
  <ds:schemaRefs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c6dd8d4-1796-411a-a874-4dd79c4e634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566E67-AD03-4A4B-A950-D6AA9072CA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6dd8d4-1796-411a-a874-4dd79c4e6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HKNC PPT Template</Template>
  <TotalTime>531</TotalTime>
  <Words>275</Words>
  <Application>Microsoft Office PowerPoint</Application>
  <PresentationFormat>Widescreen</PresentationFormat>
  <Paragraphs>40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Custom Design</vt:lpstr>
      <vt:lpstr>1_Custom Design</vt:lpstr>
      <vt:lpstr>Research on Description of People and Portraits: Implications for the Deafblind Community</vt:lpstr>
      <vt:lpstr>Background</vt:lpstr>
      <vt:lpstr>Methodology</vt:lpstr>
      <vt:lpstr>Findings and Implications for DeafBlind Participants</vt:lpstr>
      <vt:lpstr>Other Findings</vt:lpstr>
      <vt:lpstr>Conclusion</vt:lpstr>
      <vt:lpstr>This Has Been a Presentation by the Helen Keller National Center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</dc:title>
  <dc:creator>Microsoft Office User</dc:creator>
  <cp:lastModifiedBy>Patricia Lynch</cp:lastModifiedBy>
  <cp:revision>160</cp:revision>
  <dcterms:created xsi:type="dcterms:W3CDTF">2017-09-21T16:37:45Z</dcterms:created>
  <dcterms:modified xsi:type="dcterms:W3CDTF">2023-06-22T15:45:32Z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0x010100A365475F3A557447A634E0260C97E0AB</vt:lpwstr>
  </property>
</Properties>
</file>