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sldIdLst>
    <p:sldId id="256" r:id="rId5"/>
    <p:sldId id="285" r:id="rId6"/>
    <p:sldId id="284" r:id="rId7"/>
    <p:sldId id="289" r:id="rId8"/>
    <p:sldId id="288" r:id="rId9"/>
    <p:sldId id="264" r:id="rId10"/>
    <p:sldId id="265" r:id="rId11"/>
    <p:sldId id="281" r:id="rId12"/>
    <p:sldId id="261" r:id="rId13"/>
    <p:sldId id="268" r:id="rId14"/>
    <p:sldId id="270" r:id="rId15"/>
    <p:sldId id="276" r:id="rId16"/>
    <p:sldId id="271" r:id="rId17"/>
    <p:sldId id="278" r:id="rId18"/>
    <p:sldId id="283" r:id="rId19"/>
    <p:sldId id="290" r:id="rId20"/>
    <p:sldId id="291" r:id="rId21"/>
    <p:sldId id="292" r:id="rId22"/>
    <p:sldId id="25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79A"/>
    <a:srgbClr val="FFF2C7"/>
    <a:srgbClr val="9F2441"/>
    <a:srgbClr val="162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781AC-68F1-4684-B89F-5D79E4CFC4DD}" v="2" dt="2024-05-23T15:44:13.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61" d="100"/>
          <a:sy n="61" d="100"/>
        </p:scale>
        <p:origin x="33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ra Brown-Ogilvie" userId="77f6c629-1403-42d8-b460-e16531f01483" providerId="ADAL" clId="{919781AC-68F1-4684-B89F-5D79E4CFC4DD}"/>
    <pc:docChg chg="undo custSel addSld delSld modSld">
      <pc:chgData name="Tara Brown-Ogilvie" userId="77f6c629-1403-42d8-b460-e16531f01483" providerId="ADAL" clId="{919781AC-68F1-4684-B89F-5D79E4CFC4DD}" dt="2024-05-23T15:52:16.778" v="617" actId="1076"/>
      <pc:docMkLst>
        <pc:docMk/>
      </pc:docMkLst>
      <pc:sldChg chg="addSp modSp mod">
        <pc:chgData name="Tara Brown-Ogilvie" userId="77f6c629-1403-42d8-b460-e16531f01483" providerId="ADAL" clId="{919781AC-68F1-4684-B89F-5D79E4CFC4DD}" dt="2024-05-23T15:52:16.778" v="617" actId="1076"/>
        <pc:sldMkLst>
          <pc:docMk/>
          <pc:sldMk cId="826023817" sldId="256"/>
        </pc:sldMkLst>
        <pc:spChg chg="mod">
          <ac:chgData name="Tara Brown-Ogilvie" userId="77f6c629-1403-42d8-b460-e16531f01483" providerId="ADAL" clId="{919781AC-68F1-4684-B89F-5D79E4CFC4DD}" dt="2024-05-23T15:52:16.778" v="617" actId="1076"/>
          <ac:spMkLst>
            <pc:docMk/>
            <pc:sldMk cId="826023817" sldId="256"/>
            <ac:spMk id="2" creationId="{00000000-0000-0000-0000-000000000000}"/>
          </ac:spMkLst>
        </pc:spChg>
        <pc:spChg chg="mod">
          <ac:chgData name="Tara Brown-Ogilvie" userId="77f6c629-1403-42d8-b460-e16531f01483" providerId="ADAL" clId="{919781AC-68F1-4684-B89F-5D79E4CFC4DD}" dt="2024-05-23T14:26:11.767" v="109" actId="1076"/>
          <ac:spMkLst>
            <pc:docMk/>
            <pc:sldMk cId="826023817" sldId="256"/>
            <ac:spMk id="3" creationId="{00000000-0000-0000-0000-000000000000}"/>
          </ac:spMkLst>
        </pc:spChg>
        <pc:spChg chg="add mod">
          <ac:chgData name="Tara Brown-Ogilvie" userId="77f6c629-1403-42d8-b460-e16531f01483" providerId="ADAL" clId="{919781AC-68F1-4684-B89F-5D79E4CFC4DD}" dt="2024-05-23T15:52:11.213" v="616" actId="1076"/>
          <ac:spMkLst>
            <pc:docMk/>
            <pc:sldMk cId="826023817" sldId="256"/>
            <ac:spMk id="4" creationId="{681C4F9E-5EFE-6387-D331-66CCA45AA34F}"/>
          </ac:spMkLst>
        </pc:spChg>
      </pc:sldChg>
      <pc:sldChg chg="modSp mod">
        <pc:chgData name="Tara Brown-Ogilvie" userId="77f6c629-1403-42d8-b460-e16531f01483" providerId="ADAL" clId="{919781AC-68F1-4684-B89F-5D79E4CFC4DD}" dt="2024-05-23T14:20:24.142" v="11" actId="20577"/>
        <pc:sldMkLst>
          <pc:docMk/>
          <pc:sldMk cId="3695939661" sldId="264"/>
        </pc:sldMkLst>
        <pc:spChg chg="mod">
          <ac:chgData name="Tara Brown-Ogilvie" userId="77f6c629-1403-42d8-b460-e16531f01483" providerId="ADAL" clId="{919781AC-68F1-4684-B89F-5D79E4CFC4DD}" dt="2024-05-23T14:20:24.142" v="11" actId="20577"/>
          <ac:spMkLst>
            <pc:docMk/>
            <pc:sldMk cId="3695939661" sldId="264"/>
            <ac:spMk id="3" creationId="{00000000-0000-0000-0000-000000000000}"/>
          </ac:spMkLst>
        </pc:spChg>
      </pc:sldChg>
      <pc:sldChg chg="del mod modShow">
        <pc:chgData name="Tara Brown-Ogilvie" userId="77f6c629-1403-42d8-b460-e16531f01483" providerId="ADAL" clId="{919781AC-68F1-4684-B89F-5D79E4CFC4DD}" dt="2024-05-23T14:22:02.650" v="13" actId="2696"/>
        <pc:sldMkLst>
          <pc:docMk/>
          <pc:sldMk cId="3695855620" sldId="267"/>
        </pc:sldMkLst>
      </pc:sldChg>
      <pc:sldChg chg="del mod modShow">
        <pc:chgData name="Tara Brown-Ogilvie" userId="77f6c629-1403-42d8-b460-e16531f01483" providerId="ADAL" clId="{919781AC-68F1-4684-B89F-5D79E4CFC4DD}" dt="2024-05-23T14:50:43.363" v="132" actId="2696"/>
        <pc:sldMkLst>
          <pc:docMk/>
          <pc:sldMk cId="2229692559" sldId="277"/>
        </pc:sldMkLst>
      </pc:sldChg>
      <pc:sldChg chg="modSp mod">
        <pc:chgData name="Tara Brown-Ogilvie" userId="77f6c629-1403-42d8-b460-e16531f01483" providerId="ADAL" clId="{919781AC-68F1-4684-B89F-5D79E4CFC4DD}" dt="2024-05-23T15:47:41.373" v="577" actId="962"/>
        <pc:sldMkLst>
          <pc:docMk/>
          <pc:sldMk cId="1961774313" sldId="288"/>
        </pc:sldMkLst>
        <pc:picChg chg="mod">
          <ac:chgData name="Tara Brown-Ogilvie" userId="77f6c629-1403-42d8-b460-e16531f01483" providerId="ADAL" clId="{919781AC-68F1-4684-B89F-5D79E4CFC4DD}" dt="2024-05-23T15:47:41.373" v="577" actId="962"/>
          <ac:picMkLst>
            <pc:docMk/>
            <pc:sldMk cId="1961774313" sldId="288"/>
            <ac:picMk id="6" creationId="{77CF70F7-3EB7-67CD-A3D6-A3C01C0AC938}"/>
          </ac:picMkLst>
        </pc:picChg>
      </pc:sldChg>
      <pc:sldChg chg="modSp mod">
        <pc:chgData name="Tara Brown-Ogilvie" userId="77f6c629-1403-42d8-b460-e16531f01483" providerId="ADAL" clId="{919781AC-68F1-4684-B89F-5D79E4CFC4DD}" dt="2024-05-23T15:13:22.804" v="148" actId="20577"/>
        <pc:sldMkLst>
          <pc:docMk/>
          <pc:sldMk cId="2203053120" sldId="292"/>
        </pc:sldMkLst>
        <pc:spChg chg="mod">
          <ac:chgData name="Tara Brown-Ogilvie" userId="77f6c629-1403-42d8-b460-e16531f01483" providerId="ADAL" clId="{919781AC-68F1-4684-B89F-5D79E4CFC4DD}" dt="2024-05-23T15:13:22.804" v="148" actId="20577"/>
          <ac:spMkLst>
            <pc:docMk/>
            <pc:sldMk cId="2203053120" sldId="292"/>
            <ac:spMk id="3" creationId="{00000000-0000-0000-0000-000000000000}"/>
          </ac:spMkLst>
        </pc:spChg>
      </pc:sldChg>
      <pc:sldChg chg="new del">
        <pc:chgData name="Tara Brown-Ogilvie" userId="77f6c629-1403-42d8-b460-e16531f01483" providerId="ADAL" clId="{919781AC-68F1-4684-B89F-5D79E4CFC4DD}" dt="2024-05-23T15:03:03.453" v="134" actId="680"/>
        <pc:sldMkLst>
          <pc:docMk/>
          <pc:sldMk cId="913860224"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5CF09-FB48-1746-B582-E0F0827C85BA}"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B75AFD-416F-3845-B900-0C741CB4D141}" type="slidenum">
              <a:rPr lang="en-US" smtClean="0"/>
              <a:t>‹#›</a:t>
            </a:fld>
            <a:endParaRPr lang="en-US"/>
          </a:p>
        </p:txBody>
      </p:sp>
    </p:spTree>
    <p:extLst>
      <p:ext uri="{BB962C8B-B14F-4D97-AF65-F5344CB8AC3E}">
        <p14:creationId xmlns:p14="http://schemas.microsoft.com/office/powerpoint/2010/main" val="125773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75AFD-416F-3845-B900-0C741CB4D1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026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Also </a:t>
            </a:r>
          </a:p>
        </p:txBody>
      </p:sp>
      <p:sp>
        <p:nvSpPr>
          <p:cNvPr id="4" name="Slide Number Placeholder 3"/>
          <p:cNvSpPr>
            <a:spLocks noGrp="1"/>
          </p:cNvSpPr>
          <p:nvPr>
            <p:ph type="sldNum" sz="quarter" idx="5"/>
          </p:nvPr>
        </p:nvSpPr>
        <p:spPr/>
        <p:txBody>
          <a:bodyPr/>
          <a:lstStyle/>
          <a:p>
            <a:fld id="{79B75AFD-416F-3845-B900-0C741CB4D141}" type="slidenum">
              <a:rPr lang="en-US" smtClean="0"/>
              <a:t>17</a:t>
            </a:fld>
            <a:endParaRPr lang="en-US"/>
          </a:p>
        </p:txBody>
      </p:sp>
    </p:spTree>
    <p:extLst>
      <p:ext uri="{BB962C8B-B14F-4D97-AF65-F5344CB8AC3E}">
        <p14:creationId xmlns:p14="http://schemas.microsoft.com/office/powerpoint/2010/main" val="3664918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75AFD-416F-3845-B900-0C741CB4D141}" type="slidenum">
              <a:rPr lang="en-US" smtClean="0"/>
              <a:t>18</a:t>
            </a:fld>
            <a:endParaRPr lang="en-US"/>
          </a:p>
        </p:txBody>
      </p:sp>
    </p:spTree>
    <p:extLst>
      <p:ext uri="{BB962C8B-B14F-4D97-AF65-F5344CB8AC3E}">
        <p14:creationId xmlns:p14="http://schemas.microsoft.com/office/powerpoint/2010/main" val="1200769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75AFD-416F-3845-B900-0C741CB4D1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296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75AFD-416F-3845-B900-0C741CB4D141}" type="slidenum">
              <a:rPr lang="en-US" smtClean="0"/>
              <a:t>2</a:t>
            </a:fld>
            <a:endParaRPr lang="en-US"/>
          </a:p>
        </p:txBody>
      </p:sp>
    </p:spTree>
    <p:extLst>
      <p:ext uri="{BB962C8B-B14F-4D97-AF65-F5344CB8AC3E}">
        <p14:creationId xmlns:p14="http://schemas.microsoft.com/office/powerpoint/2010/main" val="51971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75AFD-416F-3845-B900-0C741CB4D141}" type="slidenum">
              <a:rPr lang="en-US" smtClean="0"/>
              <a:t>3</a:t>
            </a:fld>
            <a:endParaRPr lang="en-US"/>
          </a:p>
        </p:txBody>
      </p:sp>
    </p:spTree>
    <p:extLst>
      <p:ext uri="{BB962C8B-B14F-4D97-AF65-F5344CB8AC3E}">
        <p14:creationId xmlns:p14="http://schemas.microsoft.com/office/powerpoint/2010/main" val="169034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territories = Puerto Rico, Guam, and America Samoa Islands</a:t>
            </a:r>
          </a:p>
          <a:p>
            <a:endParaRPr lang="en-US" dirty="0"/>
          </a:p>
        </p:txBody>
      </p:sp>
      <p:sp>
        <p:nvSpPr>
          <p:cNvPr id="4" name="Slide Number Placeholder 3"/>
          <p:cNvSpPr>
            <a:spLocks noGrp="1"/>
          </p:cNvSpPr>
          <p:nvPr>
            <p:ph type="sldNum" sz="quarter" idx="5"/>
          </p:nvPr>
        </p:nvSpPr>
        <p:spPr/>
        <p:txBody>
          <a:bodyPr/>
          <a:lstStyle/>
          <a:p>
            <a:fld id="{79B75AFD-416F-3845-B900-0C741CB4D141}" type="slidenum">
              <a:rPr lang="en-US" smtClean="0"/>
              <a:t>5</a:t>
            </a:fld>
            <a:endParaRPr lang="en-US"/>
          </a:p>
        </p:txBody>
      </p:sp>
    </p:spTree>
    <p:extLst>
      <p:ext uri="{BB962C8B-B14F-4D97-AF65-F5344CB8AC3E}">
        <p14:creationId xmlns:p14="http://schemas.microsoft.com/office/powerpoint/2010/main" val="23828244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75AFD-416F-3845-B900-0C741CB4D141}" type="slidenum">
              <a:rPr lang="en-US" smtClean="0"/>
              <a:t>6</a:t>
            </a:fld>
            <a:endParaRPr lang="en-US"/>
          </a:p>
        </p:txBody>
      </p:sp>
    </p:spTree>
    <p:extLst>
      <p:ext uri="{BB962C8B-B14F-4D97-AF65-F5344CB8AC3E}">
        <p14:creationId xmlns:p14="http://schemas.microsoft.com/office/powerpoint/2010/main" val="1781640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B75AFD-416F-3845-B900-0C741CB4D141}" type="slidenum">
              <a:rPr lang="en-US" smtClean="0"/>
              <a:t>7</a:t>
            </a:fld>
            <a:endParaRPr lang="en-US"/>
          </a:p>
        </p:txBody>
      </p:sp>
    </p:spTree>
    <p:extLst>
      <p:ext uri="{BB962C8B-B14F-4D97-AF65-F5344CB8AC3E}">
        <p14:creationId xmlns:p14="http://schemas.microsoft.com/office/powerpoint/2010/main" val="120054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 = Co-Navigator </a:t>
            </a:r>
          </a:p>
        </p:txBody>
      </p:sp>
      <p:sp>
        <p:nvSpPr>
          <p:cNvPr id="4" name="Slide Number Placeholder 3"/>
          <p:cNvSpPr>
            <a:spLocks noGrp="1"/>
          </p:cNvSpPr>
          <p:nvPr>
            <p:ph type="sldNum" sz="quarter" idx="5"/>
          </p:nvPr>
        </p:nvSpPr>
        <p:spPr/>
        <p:txBody>
          <a:bodyPr/>
          <a:lstStyle/>
          <a:p>
            <a:fld id="{79B75AFD-416F-3845-B900-0C741CB4D141}" type="slidenum">
              <a:rPr lang="en-US" smtClean="0"/>
              <a:t>8</a:t>
            </a:fld>
            <a:endParaRPr lang="en-US"/>
          </a:p>
        </p:txBody>
      </p:sp>
    </p:spTree>
    <p:extLst>
      <p:ext uri="{BB962C8B-B14F-4D97-AF65-F5344CB8AC3E}">
        <p14:creationId xmlns:p14="http://schemas.microsoft.com/office/powerpoint/2010/main" val="433741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Also </a:t>
            </a:r>
          </a:p>
        </p:txBody>
      </p:sp>
      <p:sp>
        <p:nvSpPr>
          <p:cNvPr id="4" name="Slide Number Placeholder 3"/>
          <p:cNvSpPr>
            <a:spLocks noGrp="1"/>
          </p:cNvSpPr>
          <p:nvPr>
            <p:ph type="sldNum" sz="quarter" idx="5"/>
          </p:nvPr>
        </p:nvSpPr>
        <p:spPr/>
        <p:txBody>
          <a:bodyPr/>
          <a:lstStyle/>
          <a:p>
            <a:fld id="{79B75AFD-416F-3845-B900-0C741CB4D141}" type="slidenum">
              <a:rPr lang="en-US" smtClean="0"/>
              <a:t>15</a:t>
            </a:fld>
            <a:endParaRPr lang="en-US"/>
          </a:p>
        </p:txBody>
      </p:sp>
    </p:spTree>
    <p:extLst>
      <p:ext uri="{BB962C8B-B14F-4D97-AF65-F5344CB8AC3E}">
        <p14:creationId xmlns:p14="http://schemas.microsoft.com/office/powerpoint/2010/main" val="376800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Also </a:t>
            </a:r>
          </a:p>
        </p:txBody>
      </p:sp>
      <p:sp>
        <p:nvSpPr>
          <p:cNvPr id="4" name="Slide Number Placeholder 3"/>
          <p:cNvSpPr>
            <a:spLocks noGrp="1"/>
          </p:cNvSpPr>
          <p:nvPr>
            <p:ph type="sldNum" sz="quarter" idx="5"/>
          </p:nvPr>
        </p:nvSpPr>
        <p:spPr/>
        <p:txBody>
          <a:bodyPr/>
          <a:lstStyle/>
          <a:p>
            <a:fld id="{79B75AFD-416F-3845-B900-0C741CB4D141}" type="slidenum">
              <a:rPr lang="en-US" smtClean="0"/>
              <a:t>16</a:t>
            </a:fld>
            <a:endParaRPr lang="en-US"/>
          </a:p>
        </p:txBody>
      </p:sp>
    </p:spTree>
    <p:extLst>
      <p:ext uri="{BB962C8B-B14F-4D97-AF65-F5344CB8AC3E}">
        <p14:creationId xmlns:p14="http://schemas.microsoft.com/office/powerpoint/2010/main" val="987433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bin"/><Relationship Id="rId4"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KNC 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3681"/>
            <a:ext cx="9144000" cy="176442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42900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18142245"/>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Whoosh.wav"/>
          </p:stSnd>
        </p:sndAc>
      </p:transition>
    </mc:Choice>
    <mc:Fallback xmlns="">
      <p:transition spd="slow">
        <p:sndAc>
          <p:stSnd>
            <p:snd r:embed="rId4" name="Whoosh.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KNC Topic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0225" y="239696"/>
            <a:ext cx="9232777" cy="870013"/>
          </a:xfrm>
        </p:spPr>
        <p:txBody>
          <a:bodyPr/>
          <a:lstStyle/>
          <a:p>
            <a:r>
              <a:rPr lang="en-US"/>
              <a:t>Click to edit Master title style</a:t>
            </a:r>
          </a:p>
        </p:txBody>
      </p:sp>
      <p:sp>
        <p:nvSpPr>
          <p:cNvPr id="3" name="Content Placeholder 2"/>
          <p:cNvSpPr>
            <a:spLocks noGrp="1"/>
          </p:cNvSpPr>
          <p:nvPr>
            <p:ph idx="1"/>
          </p:nvPr>
        </p:nvSpPr>
        <p:spPr>
          <a:xfrm>
            <a:off x="479394" y="1757778"/>
            <a:ext cx="11567604" cy="486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5409263"/>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Whoosh.wav"/>
          </p:stSnd>
        </p:sndAc>
      </p:transition>
    </mc:Choice>
    <mc:Fallback xmlns="">
      <p:transition spd="slow">
        <p:sndAc>
          <p:stSnd>
            <p:snd r:embed="rId4" name="Whoosh.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KNC End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80225" y="239696"/>
            <a:ext cx="9232777" cy="870013"/>
          </a:xfrm>
        </p:spPr>
        <p:txBody>
          <a:bodyPr/>
          <a:lstStyle/>
          <a:p>
            <a:r>
              <a:rPr lang="en-US"/>
              <a:t>Click to edit Master title style</a:t>
            </a:r>
          </a:p>
        </p:txBody>
      </p:sp>
      <p:sp>
        <p:nvSpPr>
          <p:cNvPr id="3" name="Content Placeholder 2"/>
          <p:cNvSpPr>
            <a:spLocks noGrp="1"/>
          </p:cNvSpPr>
          <p:nvPr>
            <p:ph idx="1"/>
          </p:nvPr>
        </p:nvSpPr>
        <p:spPr>
          <a:xfrm>
            <a:off x="479394" y="1634246"/>
            <a:ext cx="11398078" cy="3968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38624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Whoosh.wav"/>
          </p:stSnd>
        </p:sndAc>
      </p:transition>
    </mc:Choice>
    <mc:Fallback xmlns="">
      <p:transition spd="slow">
        <p:sndAc>
          <p:stSnd>
            <p:snd r:embed="rId4" name="Whoosh.wav"/>
          </p:stSnd>
        </p:sndAc>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audio" Target="../media/audio1.bin"/><Relationship Id="rId5" Type="http://schemas.openxmlformats.org/officeDocument/2006/relationships/audio" Target="../media/audio1.bin"/><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4DED8-FEC7-4E46-97DF-AFEE9FD294EE}" type="datetime1">
              <a:rPr lang="en-US" smtClean="0"/>
              <a:t>5/23/2024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9BCC0-92BD-DD47-B96A-0E9419FD226E}" type="slidenum">
              <a:rPr lang="en-US" smtClean="0"/>
              <a:t>‹#›</a:t>
            </a:fld>
            <a:endParaRPr lang="en-US"/>
          </a:p>
        </p:txBody>
      </p:sp>
    </p:spTree>
    <p:extLst>
      <p:ext uri="{BB962C8B-B14F-4D97-AF65-F5344CB8AC3E}">
        <p14:creationId xmlns:p14="http://schemas.microsoft.com/office/powerpoint/2010/main" val="1119882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p:sndAc>
          <p:stSnd>
            <p:snd r:embed="rId5" name="Whoosh.wav"/>
          </p:stSnd>
        </p:sndAc>
      </p:transition>
    </mc:Choice>
    <mc:Fallback xmlns="">
      <p:transition spd="slow">
        <p:sndAc>
          <p:stSnd>
            <p:snd r:embed="rId6" name="Whoosh.wav"/>
          </p:stSnd>
        </p:sndAc>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audio" Target="../media/audio1.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audio" Target="../media/audio1.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audio" Target="../media/audio1.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audio" Target="../media/audio1.bin"/></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1.xml"/><Relationship Id="rId4" Type="http://schemas.openxmlformats.org/officeDocument/2006/relationships/audio" Target="../media/audio1.bin"/></Relationships>
</file>

<file path=ppt/slides/_rels/slide1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1.bin"/><Relationship Id="rId5" Type="http://schemas.openxmlformats.org/officeDocument/2006/relationships/hyperlink" Target="mailto:jalleman@helenkeller.org" TargetMode="Externa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audio" Target="../media/audio1.bin"/></Relationships>
</file>

<file path=ppt/slides/_rels/slide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1.bin"/><Relationship Id="rId5" Type="http://schemas.openxmlformats.org/officeDocument/2006/relationships/image" Target="../media/image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audio" Target="../media/audio1.bin"/><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bin"/><Relationship Id="rId1" Type="http://schemas.openxmlformats.org/officeDocument/2006/relationships/slideLayout" Target="../slideLayouts/slideLayout1.xml"/><Relationship Id="rId5" Type="http://schemas.openxmlformats.org/officeDocument/2006/relationships/audio" Target="../media/audio1.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69691" y="155264"/>
            <a:ext cx="9052618" cy="2020723"/>
          </a:xfrm>
        </p:spPr>
        <p:txBody>
          <a:bodyPr>
            <a:normAutofit fontScale="90000"/>
          </a:bodyPr>
          <a:lstStyle/>
          <a:p>
            <a:r>
              <a:rPr lang="en-US" sz="4000" b="1" dirty="0">
                <a:solidFill>
                  <a:srgbClr val="FFE79A"/>
                </a:solidFill>
                <a:latin typeface="Arial"/>
                <a:ea typeface="Arial" charset="0"/>
                <a:cs typeface="Arial"/>
              </a:rPr>
              <a:t>Recognizing the Needs of Older Adults with Combined Vision and Hearing Loss</a:t>
            </a:r>
            <a:br>
              <a:rPr lang="en-US" sz="5400" b="1" dirty="0">
                <a:solidFill>
                  <a:srgbClr val="FFE79A"/>
                </a:solidFill>
                <a:latin typeface="Arial"/>
                <a:ea typeface="Arial" charset="0"/>
                <a:cs typeface="Arial"/>
              </a:rPr>
            </a:br>
            <a:endParaRPr lang="en-US" sz="5400" b="1" dirty="0">
              <a:solidFill>
                <a:srgbClr val="FFE79A"/>
              </a:solidFill>
              <a:latin typeface="Arial"/>
              <a:ea typeface="Arial" charset="0"/>
              <a:cs typeface="Arial"/>
            </a:endParaRPr>
          </a:p>
        </p:txBody>
      </p:sp>
      <p:sp>
        <p:nvSpPr>
          <p:cNvPr id="3" name="Subtitle 2"/>
          <p:cNvSpPr>
            <a:spLocks noGrp="1"/>
          </p:cNvSpPr>
          <p:nvPr>
            <p:ph type="subTitle" idx="1"/>
          </p:nvPr>
        </p:nvSpPr>
        <p:spPr>
          <a:xfrm>
            <a:off x="783780" y="3057729"/>
            <a:ext cx="11030840" cy="2556387"/>
          </a:xfrm>
        </p:spPr>
        <p:txBody>
          <a:bodyPr vert="horz" lIns="91440" tIns="45720" rIns="91440" bIns="45720" rtlCol="0" anchor="t">
            <a:normAutofit/>
          </a:bodyPr>
          <a:lstStyle/>
          <a:p>
            <a:r>
              <a:rPr lang="en-US" sz="2800" dirty="0">
                <a:solidFill>
                  <a:srgbClr val="FFF2C7"/>
                </a:solidFill>
                <a:latin typeface="Arial"/>
                <a:ea typeface="Arial" charset="0"/>
                <a:cs typeface="Arial"/>
              </a:rPr>
              <a:t>Jenee Alleman, M.A. </a:t>
            </a:r>
          </a:p>
          <a:p>
            <a:r>
              <a:rPr lang="en-US" sz="2800" dirty="0">
                <a:solidFill>
                  <a:srgbClr val="FFF2C7"/>
                </a:solidFill>
                <a:latin typeface="Arial"/>
                <a:ea typeface="Arial" charset="0"/>
                <a:cs typeface="Arial"/>
              </a:rPr>
              <a:t>Older Adults Specialist </a:t>
            </a:r>
          </a:p>
          <a:p>
            <a:endParaRPr lang="en-US" sz="2800" dirty="0">
              <a:solidFill>
                <a:srgbClr val="FFF2C7"/>
              </a:solidFill>
              <a:latin typeface="Arial"/>
              <a:ea typeface="Arial" charset="0"/>
              <a:cs typeface="Arial"/>
            </a:endParaRPr>
          </a:p>
          <a:p>
            <a:r>
              <a:rPr lang="en-US" sz="2800" dirty="0">
                <a:solidFill>
                  <a:srgbClr val="FFF2C7"/>
                </a:solidFill>
                <a:latin typeface="Arial"/>
                <a:ea typeface="Arial" charset="0"/>
                <a:cs typeface="Arial"/>
              </a:rPr>
              <a:t>Tara Brown-Ogilvie, </a:t>
            </a:r>
            <a:r>
              <a:rPr lang="en-US" sz="2800" dirty="0" err="1">
                <a:solidFill>
                  <a:srgbClr val="FFF2C7"/>
                </a:solidFill>
                <a:latin typeface="Arial"/>
                <a:ea typeface="Arial" charset="0"/>
                <a:cs typeface="Arial"/>
              </a:rPr>
              <a:t>M.S.Ed</a:t>
            </a:r>
            <a:r>
              <a:rPr lang="en-US" sz="2800" dirty="0">
                <a:solidFill>
                  <a:srgbClr val="FFF2C7"/>
                </a:solidFill>
                <a:latin typeface="Arial"/>
                <a:ea typeface="Arial" charset="0"/>
                <a:cs typeface="Arial"/>
              </a:rPr>
              <a:t>., COMS, ABD</a:t>
            </a:r>
          </a:p>
          <a:p>
            <a:r>
              <a:rPr lang="en-US" sz="2800" dirty="0">
                <a:solidFill>
                  <a:srgbClr val="FFF2C7"/>
                </a:solidFill>
                <a:latin typeface="Arial"/>
                <a:ea typeface="Arial" charset="0"/>
                <a:cs typeface="Arial"/>
              </a:rPr>
              <a:t>Research and Accessibility Specialist  </a:t>
            </a:r>
          </a:p>
          <a:p>
            <a:endParaRPr lang="en-US" sz="3000" dirty="0">
              <a:solidFill>
                <a:srgbClr val="FFF2C7"/>
              </a:solidFill>
              <a:latin typeface="Arial"/>
              <a:ea typeface="Arial" charset="0"/>
              <a:cs typeface="Arial"/>
            </a:endParaRPr>
          </a:p>
          <a:p>
            <a:endParaRPr lang="en-US" sz="3000" dirty="0">
              <a:solidFill>
                <a:srgbClr val="FFF2C7"/>
              </a:solidFill>
              <a:latin typeface="Arial"/>
              <a:ea typeface="Arial" charset="0"/>
              <a:cs typeface="Arial"/>
            </a:endParaRPr>
          </a:p>
          <a:p>
            <a:endParaRPr lang="en-US" sz="3600" dirty="0">
              <a:solidFill>
                <a:srgbClr val="FFF2C7"/>
              </a:solidFill>
              <a:latin typeface="Arial" charset="0"/>
              <a:ea typeface="Arial" charset="0"/>
              <a:cs typeface="Arial"/>
            </a:endParaRPr>
          </a:p>
        </p:txBody>
      </p:sp>
      <p:sp>
        <p:nvSpPr>
          <p:cNvPr id="7" name="Slide Number Placeholder 6"/>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81C4F9E-5EFE-6387-D331-66CCA45AA34F}"/>
              </a:ext>
            </a:extLst>
          </p:cNvPr>
          <p:cNvSpPr txBox="1"/>
          <p:nvPr/>
        </p:nvSpPr>
        <p:spPr>
          <a:xfrm>
            <a:off x="1772891" y="1302174"/>
            <a:ext cx="9052618" cy="1661993"/>
          </a:xfrm>
          <a:prstGeom prst="rect">
            <a:avLst/>
          </a:prstGeom>
          <a:noFill/>
        </p:spPr>
        <p:txBody>
          <a:bodyPr wrap="square" rtlCol="0">
            <a:spAutoFit/>
          </a:bodyPr>
          <a:lstStyle/>
          <a:p>
            <a:endParaRPr lang="en-US" sz="2800" dirty="0">
              <a:solidFill>
                <a:srgbClr val="FFF2C7"/>
              </a:solidFill>
              <a:latin typeface="Arial"/>
              <a:ea typeface="Arial" charset="0"/>
              <a:cs typeface="Arial"/>
            </a:endParaRPr>
          </a:p>
          <a:p>
            <a:pPr algn="ctr"/>
            <a:r>
              <a:rPr lang="en-US" sz="2800" dirty="0">
                <a:solidFill>
                  <a:srgbClr val="FFE79A"/>
                </a:solidFill>
                <a:latin typeface="Arial"/>
                <a:ea typeface="Arial" charset="0"/>
                <a:cs typeface="Arial"/>
              </a:rPr>
              <a:t>Presented at the National Council on Aging (NCOA) Conference on May 8</a:t>
            </a:r>
            <a:r>
              <a:rPr lang="en-US" sz="2800" baseline="30000" dirty="0">
                <a:solidFill>
                  <a:srgbClr val="FFE79A"/>
                </a:solidFill>
                <a:latin typeface="Arial"/>
                <a:ea typeface="Arial" charset="0"/>
                <a:cs typeface="Arial"/>
              </a:rPr>
              <a:t>th</a:t>
            </a:r>
            <a:r>
              <a:rPr lang="en-US" sz="2800" dirty="0">
                <a:solidFill>
                  <a:srgbClr val="FFE79A"/>
                </a:solidFill>
                <a:latin typeface="Arial"/>
                <a:ea typeface="Arial" charset="0"/>
                <a:cs typeface="Arial"/>
              </a:rPr>
              <a:t>, 2024</a:t>
            </a:r>
          </a:p>
          <a:p>
            <a:endParaRPr lang="en-US" dirty="0"/>
          </a:p>
        </p:txBody>
      </p:sp>
    </p:spTree>
    <p:extLst>
      <p:ext uri="{BB962C8B-B14F-4D97-AF65-F5344CB8AC3E}">
        <p14:creationId xmlns:p14="http://schemas.microsoft.com/office/powerpoint/2010/main" val="82602381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829800" cy="990214"/>
          </a:xfrm>
        </p:spPr>
        <p:txBody>
          <a:bodyPr>
            <a:normAutofit fontScale="90000"/>
          </a:bodyPr>
          <a:lstStyle/>
          <a:p>
            <a:r>
              <a:rPr lang="en-US" sz="4400" b="1" dirty="0">
                <a:solidFill>
                  <a:srgbClr val="FFE79A"/>
                </a:solidFill>
                <a:latin typeface="Arial"/>
                <a:ea typeface="Arial" charset="0"/>
                <a:cs typeface="Arial"/>
              </a:rPr>
              <a:t>Key Findings – Need for SSP/CNs Cont.</a:t>
            </a:r>
            <a:endParaRPr lang="en-US" sz="44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521110" y="1523546"/>
            <a:ext cx="11297263" cy="4832804"/>
          </a:xfrm>
        </p:spPr>
        <p:txBody>
          <a:bodyPr vert="horz" lIns="91440" tIns="45720" rIns="91440" bIns="45720" rtlCol="0" anchor="t">
            <a:normAutofit/>
          </a:bodyPr>
          <a:lstStyle/>
          <a:p>
            <a:pPr marL="457200" indent="-457200" algn="l">
              <a:lnSpc>
                <a:spcPct val="100000"/>
              </a:lnSpc>
              <a:spcBef>
                <a:spcPts val="1200"/>
              </a:spcBef>
              <a:spcAft>
                <a:spcPts val="1200"/>
              </a:spcAft>
              <a:buChar char="•"/>
              <a:defRPr/>
            </a:pPr>
            <a:r>
              <a:rPr lang="en-US" sz="3200" b="1" dirty="0">
                <a:solidFill>
                  <a:srgbClr val="FFF2C7"/>
                </a:solidFill>
                <a:latin typeface="Arial"/>
                <a:ea typeface="Arial" charset="0"/>
                <a:cs typeface="Arial"/>
              </a:rPr>
              <a:t>DeafBlind Older Adults expressed a great need for Support Service Provider / Co-Navigator Services. </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67% reported difficulty with grocery shopping.</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65% needed assistance with traveling independently.</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Others commented that they rely on a spouse, family, member, etc., but wish they had a separate support person. </a:t>
            </a:r>
          </a:p>
          <a:p>
            <a:pPr lvl="1" algn="l">
              <a:lnSpc>
                <a:spcPct val="100000"/>
              </a:lnSpc>
              <a:spcBef>
                <a:spcPts val="1200"/>
              </a:spcBef>
              <a:spcAft>
                <a:spcPts val="1200"/>
              </a:spcAft>
              <a:defRPr/>
            </a:pPr>
            <a:endParaRPr lang="en-US" sz="2800" b="1" dirty="0">
              <a:solidFill>
                <a:srgbClr val="FFF2C7"/>
              </a:solidFill>
              <a:latin typeface="Arial"/>
              <a:ea typeface="Arial" charset="0"/>
              <a:cs typeface="Arial"/>
            </a:endParaRP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123857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4" name="Whoosh.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3889" y="6542"/>
            <a:ext cx="10326330" cy="1075005"/>
          </a:xfrm>
        </p:spPr>
        <p:txBody>
          <a:bodyPr>
            <a:noAutofit/>
          </a:bodyPr>
          <a:lstStyle/>
          <a:p>
            <a:r>
              <a:rPr lang="en-US" sz="3400" b="1" dirty="0">
                <a:solidFill>
                  <a:srgbClr val="FFE79A"/>
                </a:solidFill>
                <a:latin typeface="Arial"/>
                <a:ea typeface="Arial" charset="0"/>
                <a:cs typeface="Arial"/>
              </a:rPr>
              <a:t>Key Findings – Need for Reliable Transportation </a:t>
            </a:r>
            <a:endParaRPr lang="en-US" sz="34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521110" y="1523546"/>
            <a:ext cx="11484077" cy="5044402"/>
          </a:xfrm>
        </p:spPr>
        <p:txBody>
          <a:bodyPr vert="horz" lIns="91440" tIns="45720" rIns="91440" bIns="45720" rtlCol="0" anchor="t">
            <a:normAutofit lnSpcReduction="10000"/>
          </a:bodyPr>
          <a:lstStyle/>
          <a:p>
            <a:pPr marL="457200" indent="-457200" algn="l">
              <a:lnSpc>
                <a:spcPct val="100000"/>
              </a:lnSpc>
              <a:spcBef>
                <a:spcPts val="1200"/>
              </a:spcBef>
              <a:spcAft>
                <a:spcPts val="1200"/>
              </a:spcAft>
              <a:buChar char="•"/>
              <a:defRPr/>
            </a:pPr>
            <a:r>
              <a:rPr lang="en-US" sz="3200" b="1" dirty="0">
                <a:solidFill>
                  <a:srgbClr val="FFF2C7"/>
                </a:solidFill>
                <a:latin typeface="Arial"/>
                <a:ea typeface="Arial" charset="0"/>
                <a:cs typeface="Arial"/>
              </a:rPr>
              <a:t>DeafBlind Older Adults reported a lack of reliable transportation.</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~33% of participants said lack of transportation was a barrier to them receiving services. </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~35% said people not being able to travel with them was a service barrier as well. </a:t>
            </a:r>
          </a:p>
          <a:p>
            <a:pPr algn="l">
              <a:lnSpc>
                <a:spcPct val="100000"/>
              </a:lnSpc>
              <a:spcBef>
                <a:spcPts val="1200"/>
              </a:spcBef>
              <a:spcAft>
                <a:spcPts val="1200"/>
              </a:spcAft>
              <a:defRPr/>
            </a:pPr>
            <a:r>
              <a:rPr lang="en-US" sz="2800" b="1" dirty="0">
                <a:solidFill>
                  <a:srgbClr val="FFF2C7"/>
                </a:solidFill>
                <a:latin typeface="Arial"/>
                <a:ea typeface="Arial" charset="0"/>
                <a:cs typeface="Arial"/>
              </a:rPr>
              <a:t>Quote: </a:t>
            </a:r>
            <a:r>
              <a:rPr lang="en-US" sz="2800" dirty="0">
                <a:solidFill>
                  <a:srgbClr val="FFF2C7"/>
                </a:solidFill>
                <a:latin typeface="Arial"/>
                <a:ea typeface="Arial" charset="0"/>
                <a:cs typeface="Arial"/>
              </a:rPr>
              <a:t>“I am totally isolated from participating with the deaf or the deaf/blind because of the distance and my inability to use public transport.”</a:t>
            </a:r>
          </a:p>
          <a:p>
            <a:pPr marL="457200" indent="-457200" algn="l">
              <a:lnSpc>
                <a:spcPct val="100000"/>
              </a:lnSpc>
              <a:spcBef>
                <a:spcPts val="1200"/>
              </a:spcBef>
              <a:spcAft>
                <a:spcPts val="1200"/>
              </a:spcAft>
              <a:buChar char="•"/>
              <a:defRPr/>
            </a:pPr>
            <a:endParaRPr lang="en-US"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b="1" dirty="0">
              <a:solidFill>
                <a:srgbClr val="FFF2C7"/>
              </a:solidFill>
              <a:latin typeface="Arial"/>
              <a:ea typeface="Arial" charset="0"/>
              <a:cs typeface="Arial"/>
            </a:endParaRP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0036679"/>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5" name="Whoosh.wav"/>
          </p:stSnd>
        </p:sndAc>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3889" y="6543"/>
            <a:ext cx="9969911" cy="990214"/>
          </a:xfrm>
        </p:spPr>
        <p:txBody>
          <a:bodyPr>
            <a:noAutofit/>
          </a:bodyPr>
          <a:lstStyle/>
          <a:p>
            <a:r>
              <a:rPr lang="en-US" sz="3600" b="1" dirty="0">
                <a:solidFill>
                  <a:srgbClr val="FFE79A"/>
                </a:solidFill>
                <a:latin typeface="Arial"/>
                <a:ea typeface="Arial" charset="0"/>
                <a:cs typeface="Arial"/>
              </a:rPr>
              <a:t>Key Findings – Isolation &amp; Well-Being </a:t>
            </a:r>
            <a:endParaRPr lang="en-US" sz="36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521110" y="1523546"/>
            <a:ext cx="11297263" cy="4832804"/>
          </a:xfrm>
        </p:spPr>
        <p:txBody>
          <a:bodyPr vert="horz" lIns="91440" tIns="45720" rIns="91440" bIns="45720" rtlCol="0" anchor="t">
            <a:normAutofit fontScale="92500" lnSpcReduction="10000"/>
          </a:bodyPr>
          <a:lstStyle/>
          <a:p>
            <a:pPr marL="457200" indent="-457200" algn="l">
              <a:lnSpc>
                <a:spcPct val="100000"/>
              </a:lnSpc>
              <a:spcBef>
                <a:spcPts val="1200"/>
              </a:spcBef>
              <a:spcAft>
                <a:spcPts val="1200"/>
              </a:spcAft>
              <a:buChar char="•"/>
              <a:defRPr/>
            </a:pPr>
            <a:r>
              <a:rPr lang="en-US" sz="2800" b="1" dirty="0">
                <a:solidFill>
                  <a:srgbClr val="FFF2C7"/>
                </a:solidFill>
                <a:latin typeface="Arial"/>
                <a:ea typeface="Arial" charset="0"/>
                <a:cs typeface="Arial"/>
              </a:rPr>
              <a:t>DeafBlind Older Adults expressed varying levels of isolation.</a:t>
            </a:r>
          </a:p>
          <a:p>
            <a:pPr marL="457200"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~32% of participants said, “Yes, I often feel isolated.”</a:t>
            </a:r>
          </a:p>
          <a:p>
            <a:pPr marL="457200" indent="-457200" algn="l">
              <a:lnSpc>
                <a:spcPct val="100000"/>
              </a:lnSpc>
              <a:spcBef>
                <a:spcPts val="1200"/>
              </a:spcBef>
              <a:spcAft>
                <a:spcPts val="1200"/>
              </a:spcAft>
              <a:buFont typeface="Arial"/>
              <a:buChar char="•"/>
              <a:defRPr/>
            </a:pPr>
            <a:r>
              <a:rPr lang="en-US" sz="2800" dirty="0">
                <a:solidFill>
                  <a:srgbClr val="FFF2C7"/>
                </a:solidFill>
                <a:latin typeface="Arial"/>
                <a:ea typeface="Arial" charset="0"/>
                <a:cs typeface="Arial"/>
              </a:rPr>
              <a:t>~47% of participants said, “Sometimes, I feel isolated.”</a:t>
            </a:r>
          </a:p>
          <a:p>
            <a:pPr marL="457200"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~21% of participants said, “No, I don’t feel isolated” with some write-ins.</a:t>
            </a:r>
          </a:p>
          <a:p>
            <a:pPr marL="457200" indent="-457200" algn="l">
              <a:lnSpc>
                <a:spcPct val="100000"/>
              </a:lnSpc>
              <a:spcBef>
                <a:spcPts val="1200"/>
              </a:spcBef>
              <a:spcAft>
                <a:spcPts val="1200"/>
              </a:spcAft>
              <a:buChar char="•"/>
              <a:defRPr/>
            </a:pPr>
            <a:endParaRPr lang="en-US" sz="2800" b="1" dirty="0">
              <a:solidFill>
                <a:srgbClr val="FFF2C7"/>
              </a:solidFill>
              <a:latin typeface="Arial"/>
              <a:ea typeface="Arial" charset="0"/>
              <a:cs typeface="Arial"/>
            </a:endParaRPr>
          </a:p>
          <a:p>
            <a:pPr algn="l">
              <a:lnSpc>
                <a:spcPct val="100000"/>
              </a:lnSpc>
              <a:spcBef>
                <a:spcPts val="1200"/>
              </a:spcBef>
              <a:spcAft>
                <a:spcPts val="1200"/>
              </a:spcAft>
              <a:defRPr/>
            </a:pPr>
            <a:r>
              <a:rPr lang="en-US" sz="2800" b="1" dirty="0">
                <a:solidFill>
                  <a:srgbClr val="FFF2C7"/>
                </a:solidFill>
                <a:latin typeface="Arial"/>
                <a:ea typeface="Arial" charset="0"/>
                <a:cs typeface="Arial"/>
              </a:rPr>
              <a:t>Quote: </a:t>
            </a:r>
            <a:r>
              <a:rPr lang="en-US" sz="2800" dirty="0">
                <a:solidFill>
                  <a:srgbClr val="FFF2C7"/>
                </a:solidFill>
                <a:latin typeface="Arial"/>
                <a:ea typeface="Arial" charset="0"/>
                <a:cs typeface="Arial"/>
              </a:rPr>
              <a:t>“With no family to help, I wish there was support for those of us DB who are alone. Can be hard to find trusted help. Also wish there was timely support when the unexpected happens. Can be scary.”</a:t>
            </a:r>
          </a:p>
          <a:p>
            <a:pPr algn="l">
              <a:lnSpc>
                <a:spcPct val="100000"/>
              </a:lnSpc>
              <a:spcBef>
                <a:spcPts val="1200"/>
              </a:spcBef>
              <a:spcAft>
                <a:spcPts val="1200"/>
              </a:spcAft>
              <a:defRPr/>
            </a:pPr>
            <a:endParaRPr lang="en-US" sz="2800"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b="1" dirty="0">
              <a:solidFill>
                <a:srgbClr val="FFF2C7"/>
              </a:solidFill>
              <a:latin typeface="Arial"/>
              <a:ea typeface="Arial" charset="0"/>
              <a:cs typeface="Arial"/>
            </a:endParaRP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04159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4" name="Whoosh.wav"/>
          </p:stSnd>
        </p:sndAc>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1038" y="136525"/>
            <a:ext cx="9969911" cy="990214"/>
          </a:xfrm>
        </p:spPr>
        <p:txBody>
          <a:bodyPr>
            <a:noAutofit/>
          </a:bodyPr>
          <a:lstStyle/>
          <a:p>
            <a:r>
              <a:rPr lang="en-US" sz="4000" b="1" dirty="0">
                <a:solidFill>
                  <a:srgbClr val="FFE79A"/>
                </a:solidFill>
                <a:latin typeface="Arial"/>
                <a:ea typeface="Arial" charset="0"/>
                <a:cs typeface="Arial"/>
              </a:rPr>
              <a:t>Key Findings – Communication Barriers</a:t>
            </a:r>
            <a:endParaRPr lang="en-US" sz="40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521110" y="1523546"/>
            <a:ext cx="11297263" cy="4832804"/>
          </a:xfrm>
        </p:spPr>
        <p:txBody>
          <a:bodyPr vert="horz" lIns="91440" tIns="45720" rIns="91440" bIns="45720" rtlCol="0" anchor="t">
            <a:normAutofit lnSpcReduction="10000"/>
          </a:bodyPr>
          <a:lstStyle/>
          <a:p>
            <a:pPr marL="457200" indent="-457200" algn="l">
              <a:lnSpc>
                <a:spcPct val="100000"/>
              </a:lnSpc>
              <a:spcBef>
                <a:spcPts val="1200"/>
              </a:spcBef>
              <a:spcAft>
                <a:spcPts val="1200"/>
              </a:spcAft>
              <a:buChar char="•"/>
              <a:defRPr/>
            </a:pPr>
            <a:r>
              <a:rPr lang="en-US" sz="3200" b="1" dirty="0">
                <a:solidFill>
                  <a:srgbClr val="FFF2C7"/>
                </a:solidFill>
                <a:latin typeface="Arial"/>
                <a:ea typeface="Arial" charset="0"/>
                <a:cs typeface="Arial"/>
              </a:rPr>
              <a:t>DeafBlind Older Adults shared struggles in communicating with staff and medical professionals. </a:t>
            </a:r>
          </a:p>
          <a:p>
            <a:pPr marL="914400" lvl="1" indent="-457200" algn="l">
              <a:lnSpc>
                <a:spcPct val="100000"/>
              </a:lnSpc>
              <a:spcBef>
                <a:spcPts val="1200"/>
              </a:spcBef>
              <a:spcAft>
                <a:spcPts val="1200"/>
              </a:spcAft>
              <a:buChar char="•"/>
              <a:defRPr/>
            </a:pPr>
            <a:r>
              <a:rPr lang="en-US" sz="2400" b="1" dirty="0">
                <a:solidFill>
                  <a:srgbClr val="FFF2C7"/>
                </a:solidFill>
                <a:latin typeface="Arial"/>
                <a:ea typeface="Arial" charset="0"/>
                <a:cs typeface="Arial"/>
              </a:rPr>
              <a:t>~25% of participants report sufficient access to qualified ASL interpreters.</a:t>
            </a:r>
          </a:p>
          <a:p>
            <a:pPr marL="914400" lvl="1" indent="-457200" algn="l">
              <a:lnSpc>
                <a:spcPct val="100000"/>
              </a:lnSpc>
              <a:spcBef>
                <a:spcPts val="1200"/>
              </a:spcBef>
              <a:spcAft>
                <a:spcPts val="1200"/>
              </a:spcAft>
              <a:buChar char="•"/>
              <a:defRPr/>
            </a:pPr>
            <a:r>
              <a:rPr lang="en-US" sz="2400" b="1" dirty="0">
                <a:solidFill>
                  <a:srgbClr val="FFF2C7"/>
                </a:solidFill>
                <a:latin typeface="Arial"/>
                <a:ea typeface="Arial" charset="0"/>
                <a:cs typeface="Arial"/>
              </a:rPr>
              <a:t>~33% of participants reported limited access to qualified ASL interpreters. </a:t>
            </a:r>
          </a:p>
          <a:p>
            <a:pPr marL="914400" lvl="1" indent="-457200" algn="l">
              <a:lnSpc>
                <a:spcPct val="100000"/>
              </a:lnSpc>
              <a:spcBef>
                <a:spcPts val="1200"/>
              </a:spcBef>
              <a:spcAft>
                <a:spcPts val="1200"/>
              </a:spcAft>
              <a:buChar char="•"/>
              <a:defRPr/>
            </a:pPr>
            <a:r>
              <a:rPr lang="en-US" sz="2400" b="1" dirty="0">
                <a:solidFill>
                  <a:srgbClr val="FFF2C7"/>
                </a:solidFill>
                <a:latin typeface="Arial"/>
                <a:ea typeface="Arial" charset="0"/>
                <a:cs typeface="Arial"/>
              </a:rPr>
              <a:t>~17% answered N/A with some write-ins. </a:t>
            </a:r>
          </a:p>
          <a:p>
            <a:pPr algn="l">
              <a:lnSpc>
                <a:spcPct val="100000"/>
              </a:lnSpc>
              <a:spcBef>
                <a:spcPts val="1200"/>
              </a:spcBef>
              <a:spcAft>
                <a:spcPts val="1200"/>
              </a:spcAft>
              <a:defRPr/>
            </a:pPr>
            <a:r>
              <a:rPr lang="en-US" b="1" dirty="0">
                <a:solidFill>
                  <a:srgbClr val="FFF2C7"/>
                </a:solidFill>
                <a:latin typeface="Arial"/>
                <a:ea typeface="Arial" charset="0"/>
                <a:cs typeface="Arial"/>
              </a:rPr>
              <a:t>Quote: </a:t>
            </a:r>
            <a:r>
              <a:rPr lang="en-US" dirty="0">
                <a:solidFill>
                  <a:srgbClr val="FFF2C7"/>
                </a:solidFill>
                <a:latin typeface="Arial"/>
                <a:ea typeface="Arial" charset="0"/>
                <a:cs typeface="Arial"/>
              </a:rPr>
              <a:t>“Doctors and nurses are still refusing to provide interpreters here even when serious health problems exist..”</a:t>
            </a:r>
          </a:p>
          <a:p>
            <a:pPr lvl="1" algn="l">
              <a:lnSpc>
                <a:spcPct val="100000"/>
              </a:lnSpc>
              <a:spcBef>
                <a:spcPts val="1200"/>
              </a:spcBef>
              <a:spcAft>
                <a:spcPts val="1200"/>
              </a:spcAft>
              <a:defRPr/>
            </a:pPr>
            <a:endParaRPr lang="en-US" sz="2800" b="1" dirty="0">
              <a:solidFill>
                <a:srgbClr val="FFF2C7"/>
              </a:solidFill>
              <a:latin typeface="Arial"/>
              <a:ea typeface="Arial" charset="0"/>
              <a:cs typeface="Arial"/>
            </a:endParaRP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893236"/>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4" name="Whoosh.wav"/>
          </p:stSnd>
        </p:sndAc>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1038" y="136525"/>
            <a:ext cx="9969911" cy="990214"/>
          </a:xfrm>
        </p:spPr>
        <p:txBody>
          <a:bodyPr>
            <a:noAutofit/>
          </a:bodyPr>
          <a:lstStyle/>
          <a:p>
            <a:r>
              <a:rPr lang="en-US" sz="4000" b="1" dirty="0">
                <a:solidFill>
                  <a:srgbClr val="FFE79A"/>
                </a:solidFill>
                <a:latin typeface="Arial"/>
                <a:ea typeface="Arial" charset="0"/>
                <a:cs typeface="Arial"/>
              </a:rPr>
              <a:t>Key Findings – Need for Staff Training</a:t>
            </a:r>
            <a:endParaRPr lang="en-US" sz="40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447368" y="1706108"/>
            <a:ext cx="11297263" cy="4832804"/>
          </a:xfrm>
        </p:spPr>
        <p:txBody>
          <a:bodyPr vert="horz" lIns="91440" tIns="45720" rIns="91440" bIns="45720" rtlCol="0" anchor="t">
            <a:normAutofit lnSpcReduction="10000"/>
          </a:bodyPr>
          <a:lstStyle/>
          <a:p>
            <a:pPr marL="457200" indent="-457200" algn="l">
              <a:lnSpc>
                <a:spcPct val="100000"/>
              </a:lnSpc>
              <a:spcBef>
                <a:spcPts val="1200"/>
              </a:spcBef>
              <a:spcAft>
                <a:spcPts val="1200"/>
              </a:spcAft>
              <a:buChar char="•"/>
              <a:defRPr/>
            </a:pPr>
            <a:r>
              <a:rPr lang="en-US" sz="3200" b="1" dirty="0">
                <a:solidFill>
                  <a:srgbClr val="FFF2C7"/>
                </a:solidFill>
                <a:latin typeface="Arial"/>
                <a:ea typeface="Arial" charset="0"/>
                <a:cs typeface="Arial"/>
              </a:rPr>
              <a:t>DeafBlind Older Adults stated that staff and medical professionals could benefit from training. </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~25% stated that staff did not understand </a:t>
            </a:r>
            <a:r>
              <a:rPr lang="en-US" sz="2800" dirty="0" err="1">
                <a:solidFill>
                  <a:srgbClr val="FFF2C7"/>
                </a:solidFill>
                <a:latin typeface="Arial"/>
                <a:ea typeface="Arial" charset="0"/>
                <a:cs typeface="Arial"/>
              </a:rPr>
              <a:t>Deafblindness</a:t>
            </a:r>
            <a:r>
              <a:rPr lang="en-US" sz="2800" dirty="0">
                <a:solidFill>
                  <a:srgbClr val="FFF2C7"/>
                </a:solidFill>
                <a:latin typeface="Arial"/>
                <a:ea typeface="Arial" charset="0"/>
                <a:cs typeface="Arial"/>
              </a:rPr>
              <a:t>. </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~12% state that staff could not communicate with them directly. </a:t>
            </a:r>
          </a:p>
          <a:p>
            <a:pPr marL="457200" indent="-457200" algn="l">
              <a:lnSpc>
                <a:spcPct val="100000"/>
              </a:lnSpc>
              <a:spcBef>
                <a:spcPts val="1200"/>
              </a:spcBef>
              <a:spcAft>
                <a:spcPts val="1200"/>
              </a:spcAft>
              <a:buChar char="•"/>
              <a:defRPr/>
            </a:pPr>
            <a:endParaRPr lang="en-US" sz="2800" b="1" dirty="0">
              <a:solidFill>
                <a:srgbClr val="FFF2C7"/>
              </a:solidFill>
              <a:latin typeface="Arial"/>
              <a:ea typeface="Arial" charset="0"/>
              <a:cs typeface="Arial"/>
            </a:endParaRPr>
          </a:p>
          <a:p>
            <a:pPr algn="l">
              <a:lnSpc>
                <a:spcPct val="100000"/>
              </a:lnSpc>
              <a:spcBef>
                <a:spcPts val="1200"/>
              </a:spcBef>
              <a:spcAft>
                <a:spcPts val="1200"/>
              </a:spcAft>
              <a:defRPr/>
            </a:pPr>
            <a:r>
              <a:rPr lang="en-US" sz="2800" b="1" dirty="0">
                <a:solidFill>
                  <a:srgbClr val="FFF2C7"/>
                </a:solidFill>
                <a:latin typeface="Arial"/>
                <a:ea typeface="Arial" charset="0"/>
                <a:cs typeface="Arial"/>
              </a:rPr>
              <a:t>Quote: </a:t>
            </a:r>
            <a:r>
              <a:rPr lang="en-US" sz="2800" dirty="0">
                <a:solidFill>
                  <a:srgbClr val="FFF2C7"/>
                </a:solidFill>
                <a:latin typeface="Arial"/>
                <a:ea typeface="Arial" charset="0"/>
                <a:cs typeface="Arial"/>
              </a:rPr>
              <a:t>“Staff training is very much needed to learn how to assist DB people of all ages, especially DB seniors, and for each stage of vision loss. We need to be treated as individuals, not as clients.”</a:t>
            </a:r>
            <a:endParaRPr lang="en-US" sz="3200" b="1" dirty="0">
              <a:solidFill>
                <a:srgbClr val="FFF2C7"/>
              </a:solidFill>
              <a:latin typeface="Arial"/>
              <a:ea typeface="Arial" charset="0"/>
              <a:cs typeface="Arial"/>
            </a:endParaRP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3195243"/>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4" name="Whoosh.wav"/>
          </p:stSnd>
        </p:sndAc>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Additional Considerations </a:t>
            </a:r>
          </a:p>
        </p:txBody>
      </p:sp>
      <p:sp>
        <p:nvSpPr>
          <p:cNvPr id="3" name="Subtitle 2"/>
          <p:cNvSpPr>
            <a:spLocks noGrp="1"/>
          </p:cNvSpPr>
          <p:nvPr>
            <p:ph type="subTitle" idx="1"/>
          </p:nvPr>
        </p:nvSpPr>
        <p:spPr>
          <a:xfrm>
            <a:off x="205229" y="1627450"/>
            <a:ext cx="11539168" cy="4832804"/>
          </a:xfrm>
        </p:spPr>
        <p:txBody>
          <a:bodyPr vert="horz" lIns="91440" tIns="45720" rIns="91440" bIns="45720" rtlCol="0" anchor="t">
            <a:normAutofit/>
          </a:bodyPr>
          <a:lstStyle/>
          <a:p>
            <a:pPr marL="457200" indent="-457200" algn="l">
              <a:lnSpc>
                <a:spcPct val="100000"/>
              </a:lnSpc>
              <a:spcBef>
                <a:spcPts val="1200"/>
              </a:spcBef>
              <a:spcAft>
                <a:spcPts val="1200"/>
              </a:spcAft>
              <a:buFont typeface="Arial" charset="0"/>
              <a:buChar char="•"/>
              <a:defRPr/>
            </a:pPr>
            <a:r>
              <a:rPr lang="en-US" sz="2800" b="1" dirty="0">
                <a:solidFill>
                  <a:schemeClr val="accent4">
                    <a:lumMod val="20000"/>
                    <a:lumOff val="80000"/>
                  </a:schemeClr>
                </a:solidFill>
                <a:latin typeface="Arial"/>
                <a:ea typeface="Arial" charset="0"/>
                <a:cs typeface="Arial"/>
              </a:rPr>
              <a:t>Expressed need for better / more frequent access to the following training areas:  </a:t>
            </a:r>
          </a:p>
          <a:p>
            <a:pPr marL="914400" lvl="1" indent="-457200" algn="l">
              <a:lnSpc>
                <a:spcPct val="100000"/>
              </a:lnSpc>
              <a:spcBef>
                <a:spcPts val="1200"/>
              </a:spcBef>
              <a:spcAft>
                <a:spcPts val="1200"/>
              </a:spcAft>
              <a:buFont typeface="Arial" charset="0"/>
              <a:buChar char="•"/>
              <a:defRPr/>
            </a:pPr>
            <a:r>
              <a:rPr lang="en-US" sz="2800" b="1" u="sng" dirty="0">
                <a:solidFill>
                  <a:schemeClr val="accent4">
                    <a:lumMod val="20000"/>
                    <a:lumOff val="80000"/>
                  </a:schemeClr>
                </a:solidFill>
                <a:latin typeface="Arial"/>
                <a:ea typeface="Arial" charset="0"/>
                <a:cs typeface="Arial"/>
              </a:rPr>
              <a:t>Mobility</a:t>
            </a:r>
            <a:r>
              <a:rPr lang="en-US" sz="2800" b="1" dirty="0">
                <a:solidFill>
                  <a:schemeClr val="accent4">
                    <a:lumMod val="20000"/>
                    <a:lumOff val="80000"/>
                  </a:schemeClr>
                </a:solidFill>
                <a:latin typeface="Arial"/>
                <a:ea typeface="Arial" charset="0"/>
                <a:cs typeface="Arial"/>
              </a:rPr>
              <a:t> </a:t>
            </a:r>
          </a:p>
          <a:p>
            <a:pPr marL="1371600" lvl="2" indent="-457200" algn="l">
              <a:lnSpc>
                <a:spcPct val="100000"/>
              </a:lnSpc>
              <a:spcBef>
                <a:spcPts val="1200"/>
              </a:spcBef>
              <a:spcAft>
                <a:spcPts val="1200"/>
              </a:spcAft>
              <a:buFont typeface="Arial" charset="0"/>
              <a:buChar char="•"/>
              <a:defRPr/>
            </a:pPr>
            <a:r>
              <a:rPr lang="en-US" sz="2800" dirty="0">
                <a:solidFill>
                  <a:schemeClr val="accent4">
                    <a:lumMod val="20000"/>
                    <a:lumOff val="80000"/>
                  </a:schemeClr>
                </a:solidFill>
                <a:latin typeface="Arial"/>
                <a:ea typeface="Arial" charset="0"/>
                <a:cs typeface="Arial"/>
              </a:rPr>
              <a:t>Public transit, getting around independently, etc. </a:t>
            </a:r>
          </a:p>
          <a:p>
            <a:pPr marL="914400" lvl="1" indent="-457200" algn="l">
              <a:lnSpc>
                <a:spcPct val="100000"/>
              </a:lnSpc>
              <a:spcBef>
                <a:spcPts val="1200"/>
              </a:spcBef>
              <a:spcAft>
                <a:spcPts val="1200"/>
              </a:spcAft>
              <a:buFont typeface="Arial" charset="0"/>
              <a:buChar char="•"/>
              <a:defRPr/>
            </a:pPr>
            <a:r>
              <a:rPr lang="en-US" sz="2800" b="1" u="sng" dirty="0">
                <a:solidFill>
                  <a:schemeClr val="accent4">
                    <a:lumMod val="20000"/>
                    <a:lumOff val="80000"/>
                  </a:schemeClr>
                </a:solidFill>
                <a:latin typeface="Arial"/>
                <a:ea typeface="Arial" charset="0"/>
                <a:cs typeface="Arial"/>
              </a:rPr>
              <a:t>Assistive Technology </a:t>
            </a:r>
          </a:p>
          <a:p>
            <a:pPr marL="1371600" lvl="2" indent="-457200" algn="l">
              <a:lnSpc>
                <a:spcPct val="100000"/>
              </a:lnSpc>
              <a:spcBef>
                <a:spcPts val="1200"/>
              </a:spcBef>
              <a:spcAft>
                <a:spcPts val="1200"/>
              </a:spcAft>
              <a:buFont typeface="Arial" charset="0"/>
              <a:buChar char="•"/>
              <a:defRPr/>
            </a:pPr>
            <a:r>
              <a:rPr lang="en-US" sz="2800" dirty="0">
                <a:solidFill>
                  <a:srgbClr val="FFF2C7"/>
                </a:solidFill>
                <a:latin typeface="Arial"/>
                <a:ea typeface="Arial" charset="0"/>
                <a:cs typeface="Arial"/>
              </a:rPr>
              <a:t>iPhones, iPads, PC, Braille Displays, etc. </a:t>
            </a:r>
          </a:p>
          <a:p>
            <a:pPr lvl="1" algn="l">
              <a:lnSpc>
                <a:spcPct val="100000"/>
              </a:lnSpc>
              <a:spcBef>
                <a:spcPts val="1200"/>
              </a:spcBef>
              <a:spcAft>
                <a:spcPts val="1200"/>
              </a:spcAft>
              <a:defRPr/>
            </a:pPr>
            <a:r>
              <a:rPr lang="en-US" sz="2600" dirty="0">
                <a:solidFill>
                  <a:srgbClr val="FFF2C7"/>
                </a:solidFill>
                <a:latin typeface="Arial"/>
                <a:ea typeface="Arial" charset="0"/>
                <a:cs typeface="Arial"/>
              </a:rPr>
              <a:t>*Independent Living (IL) also mentioned, but not as much as O&amp;M and AT. </a:t>
            </a: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986755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Unique Challenges of DSL</a:t>
            </a:r>
          </a:p>
        </p:txBody>
      </p:sp>
      <p:sp>
        <p:nvSpPr>
          <p:cNvPr id="3" name="Subtitle 2"/>
          <p:cNvSpPr>
            <a:spLocks noGrp="1"/>
          </p:cNvSpPr>
          <p:nvPr>
            <p:ph type="subTitle" idx="1"/>
          </p:nvPr>
        </p:nvSpPr>
        <p:spPr>
          <a:xfrm>
            <a:off x="205229" y="1430804"/>
            <a:ext cx="11539168" cy="4832804"/>
          </a:xfrm>
        </p:spPr>
        <p:txBody>
          <a:bodyPr vert="horz" lIns="91440" tIns="45720" rIns="91440" bIns="45720" rtlCol="0" anchor="t">
            <a:normAutofit fontScale="70000" lnSpcReduction="20000"/>
          </a:bodyPr>
          <a:lstStyle/>
          <a:p>
            <a:pPr marL="457200" indent="-457200" algn="l">
              <a:lnSpc>
                <a:spcPct val="100000"/>
              </a:lnSpc>
              <a:spcBef>
                <a:spcPts val="1200"/>
              </a:spcBef>
              <a:spcAft>
                <a:spcPts val="1200"/>
              </a:spcAft>
              <a:buFont typeface="Arial" charset="0"/>
              <a:buChar char="•"/>
              <a:defRPr/>
            </a:pPr>
            <a:endParaRPr lang="en-US" sz="2600"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r>
              <a:rPr lang="en-US" sz="3600" b="1" dirty="0">
                <a:solidFill>
                  <a:srgbClr val="FFF2C7"/>
                </a:solidFill>
                <a:latin typeface="Arial"/>
                <a:ea typeface="Arial" charset="0"/>
                <a:cs typeface="Arial" charset="0"/>
              </a:rPr>
              <a:t>No longer able to read lips. </a:t>
            </a:r>
          </a:p>
          <a:p>
            <a:pPr marL="914400" lvl="1" indent="-457200" algn="l">
              <a:lnSpc>
                <a:spcPct val="100000"/>
              </a:lnSpc>
              <a:spcBef>
                <a:spcPts val="1200"/>
              </a:spcBef>
              <a:spcAft>
                <a:spcPts val="1200"/>
              </a:spcAft>
              <a:buFont typeface="Arial" charset="0"/>
              <a:buChar char="•"/>
              <a:defRPr/>
            </a:pPr>
            <a:r>
              <a:rPr lang="en-US" sz="3600" b="1" dirty="0">
                <a:solidFill>
                  <a:srgbClr val="FFF2C7"/>
                </a:solidFill>
                <a:latin typeface="Arial"/>
                <a:ea typeface="Arial" charset="0"/>
                <a:cs typeface="Arial" charset="0"/>
              </a:rPr>
              <a:t>Balance issues and feeling dizzy due to hearing and/or vision loss.</a:t>
            </a:r>
          </a:p>
          <a:p>
            <a:pPr marL="914400" lvl="1" indent="-457200" algn="l">
              <a:lnSpc>
                <a:spcPct val="100000"/>
              </a:lnSpc>
              <a:spcBef>
                <a:spcPts val="1200"/>
              </a:spcBef>
              <a:spcAft>
                <a:spcPts val="1200"/>
              </a:spcAft>
              <a:buFont typeface="Arial" charset="0"/>
              <a:buChar char="•"/>
              <a:defRPr/>
            </a:pPr>
            <a:r>
              <a:rPr lang="en-US" sz="3600" b="1" dirty="0">
                <a:solidFill>
                  <a:srgbClr val="FFF2C7"/>
                </a:solidFill>
                <a:latin typeface="Arial"/>
                <a:ea typeface="Arial" charset="0"/>
                <a:cs typeface="Arial" charset="0"/>
              </a:rPr>
              <a:t>Using a video phone with limited vision to see ASL / sign language. </a:t>
            </a:r>
          </a:p>
          <a:p>
            <a:pPr marL="914400" lvl="1" indent="-457200" algn="l">
              <a:lnSpc>
                <a:spcPct val="100000"/>
              </a:lnSpc>
              <a:spcBef>
                <a:spcPts val="1200"/>
              </a:spcBef>
              <a:spcAft>
                <a:spcPts val="1200"/>
              </a:spcAft>
              <a:buFont typeface="Arial" charset="0"/>
              <a:buChar char="•"/>
              <a:defRPr/>
            </a:pPr>
            <a:r>
              <a:rPr lang="en-US" sz="3600" b="1" dirty="0">
                <a:solidFill>
                  <a:srgbClr val="FFF2C7"/>
                </a:solidFill>
                <a:latin typeface="Arial"/>
                <a:ea typeface="Arial" charset="0"/>
                <a:cs typeface="Arial" charset="0"/>
              </a:rPr>
              <a:t>Needing training with assistive technology such as a </a:t>
            </a:r>
            <a:r>
              <a:rPr lang="en-US" sz="3600" b="1" dirty="0" err="1">
                <a:solidFill>
                  <a:srgbClr val="FFF2C7"/>
                </a:solidFill>
                <a:latin typeface="Arial"/>
                <a:ea typeface="Arial" charset="0"/>
                <a:cs typeface="Arial" charset="0"/>
              </a:rPr>
              <a:t>screenreader</a:t>
            </a:r>
            <a:r>
              <a:rPr lang="en-US" sz="3600" b="1" dirty="0">
                <a:solidFill>
                  <a:srgbClr val="FFF2C7"/>
                </a:solidFill>
                <a:latin typeface="Arial"/>
                <a:ea typeface="Arial" charset="0"/>
                <a:cs typeface="Arial" charset="0"/>
              </a:rPr>
              <a:t> that can read emails. </a:t>
            </a:r>
          </a:p>
          <a:p>
            <a:pPr marL="914400" lvl="1" indent="-457200" algn="l">
              <a:lnSpc>
                <a:spcPct val="100000"/>
              </a:lnSpc>
              <a:spcBef>
                <a:spcPts val="1200"/>
              </a:spcBef>
              <a:spcAft>
                <a:spcPts val="1200"/>
              </a:spcAft>
              <a:buFont typeface="Arial" charset="0"/>
              <a:buChar char="•"/>
              <a:defRPr/>
            </a:pPr>
            <a:r>
              <a:rPr lang="en-US" sz="3600" b="1" dirty="0">
                <a:solidFill>
                  <a:srgbClr val="FFF2C7"/>
                </a:solidFill>
                <a:latin typeface="Arial"/>
                <a:ea typeface="Arial" charset="0"/>
                <a:cs typeface="Arial" charset="0"/>
              </a:rPr>
              <a:t>Traveling independently as a person with dual sensory loss (need O&amp;M training).</a:t>
            </a:r>
          </a:p>
          <a:p>
            <a:pPr marL="914400" lvl="1" indent="-457200" algn="l">
              <a:lnSpc>
                <a:spcPct val="100000"/>
              </a:lnSpc>
              <a:spcBef>
                <a:spcPts val="1200"/>
              </a:spcBef>
              <a:spcAft>
                <a:spcPts val="1200"/>
              </a:spcAft>
              <a:buFont typeface="Arial" charset="0"/>
              <a:buChar char="•"/>
              <a:defRPr/>
            </a:pPr>
            <a:r>
              <a:rPr lang="en-US" sz="3600" b="1" dirty="0">
                <a:solidFill>
                  <a:srgbClr val="FFF2C7"/>
                </a:solidFill>
                <a:latin typeface="Arial"/>
                <a:ea typeface="Arial" charset="0"/>
                <a:cs typeface="Arial" charset="0"/>
              </a:rPr>
              <a:t>Lack of ASL interpreting services. </a:t>
            </a: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4104782"/>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Common Challenges of Aging</a:t>
            </a:r>
          </a:p>
        </p:txBody>
      </p:sp>
      <p:sp>
        <p:nvSpPr>
          <p:cNvPr id="3" name="Subtitle 2"/>
          <p:cNvSpPr>
            <a:spLocks noGrp="1"/>
          </p:cNvSpPr>
          <p:nvPr>
            <p:ph type="subTitle" idx="1"/>
          </p:nvPr>
        </p:nvSpPr>
        <p:spPr>
          <a:xfrm>
            <a:off x="205229" y="1430804"/>
            <a:ext cx="11539168" cy="4832804"/>
          </a:xfrm>
        </p:spPr>
        <p:txBody>
          <a:bodyPr vert="horz" lIns="91440" tIns="45720" rIns="91440" bIns="45720" rtlCol="0" anchor="t">
            <a:normAutofit fontScale="77500" lnSpcReduction="20000"/>
          </a:bodyPr>
          <a:lstStyle/>
          <a:p>
            <a:pPr marL="457200" indent="-457200" algn="l">
              <a:lnSpc>
                <a:spcPct val="100000"/>
              </a:lnSpc>
              <a:spcBef>
                <a:spcPts val="1200"/>
              </a:spcBef>
              <a:spcAft>
                <a:spcPts val="1200"/>
              </a:spcAft>
              <a:buFont typeface="Arial" charset="0"/>
              <a:buChar char="•"/>
              <a:defRPr/>
            </a:pPr>
            <a:endParaRPr lang="en-US" sz="2600"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r>
              <a:rPr lang="en-US" sz="3500" b="1" dirty="0">
                <a:solidFill>
                  <a:srgbClr val="FFF2C7"/>
                </a:solidFill>
                <a:latin typeface="Arial"/>
                <a:ea typeface="Arial" charset="0"/>
                <a:cs typeface="Arial" charset="0"/>
              </a:rPr>
              <a:t>Hard to read small / fine print. </a:t>
            </a:r>
          </a:p>
          <a:p>
            <a:pPr marL="914400" lvl="1" indent="-457200" algn="l">
              <a:lnSpc>
                <a:spcPct val="100000"/>
              </a:lnSpc>
              <a:spcBef>
                <a:spcPts val="1200"/>
              </a:spcBef>
              <a:spcAft>
                <a:spcPts val="1200"/>
              </a:spcAft>
              <a:buFont typeface="Arial" charset="0"/>
              <a:buChar char="•"/>
              <a:defRPr/>
            </a:pPr>
            <a:r>
              <a:rPr lang="en-US" sz="3500" b="1" dirty="0">
                <a:solidFill>
                  <a:srgbClr val="FFF2C7"/>
                </a:solidFill>
                <a:latin typeface="Arial"/>
                <a:ea typeface="Arial" charset="0"/>
                <a:cs typeface="Arial" charset="0"/>
              </a:rPr>
              <a:t>Not able to drive anymore.</a:t>
            </a:r>
          </a:p>
          <a:p>
            <a:pPr marL="914400" lvl="1" indent="-457200" algn="l">
              <a:lnSpc>
                <a:spcPct val="100000"/>
              </a:lnSpc>
              <a:spcBef>
                <a:spcPts val="1200"/>
              </a:spcBef>
              <a:spcAft>
                <a:spcPts val="1200"/>
              </a:spcAft>
              <a:buFont typeface="Arial" charset="0"/>
              <a:buChar char="•"/>
              <a:defRPr/>
            </a:pPr>
            <a:r>
              <a:rPr lang="en-US" sz="3500" b="1" dirty="0">
                <a:solidFill>
                  <a:srgbClr val="FFF2C7"/>
                </a:solidFill>
                <a:latin typeface="Arial"/>
                <a:ea typeface="Arial" charset="0"/>
                <a:cs typeface="Arial" charset="0"/>
              </a:rPr>
              <a:t>Struggle with technology (e.g., iPhone, Computer, etc.).</a:t>
            </a:r>
          </a:p>
          <a:p>
            <a:pPr marL="914400" lvl="1" indent="-457200" algn="l">
              <a:lnSpc>
                <a:spcPct val="100000"/>
              </a:lnSpc>
              <a:spcBef>
                <a:spcPts val="1200"/>
              </a:spcBef>
              <a:spcAft>
                <a:spcPts val="1200"/>
              </a:spcAft>
              <a:buFont typeface="Arial" charset="0"/>
              <a:buChar char="•"/>
              <a:defRPr/>
            </a:pPr>
            <a:r>
              <a:rPr lang="en-US" sz="3500" b="1" dirty="0">
                <a:solidFill>
                  <a:srgbClr val="FFF2C7"/>
                </a:solidFill>
                <a:latin typeface="Arial"/>
                <a:ea typeface="Arial" charset="0"/>
                <a:cs typeface="Arial" charset="0"/>
              </a:rPr>
              <a:t>Fine motor skills (inserting a key into a lock).</a:t>
            </a:r>
          </a:p>
          <a:p>
            <a:pPr marL="914400" lvl="1" indent="-457200" algn="l">
              <a:lnSpc>
                <a:spcPct val="100000"/>
              </a:lnSpc>
              <a:spcBef>
                <a:spcPts val="1200"/>
              </a:spcBef>
              <a:spcAft>
                <a:spcPts val="1200"/>
              </a:spcAft>
              <a:buFont typeface="Arial" charset="0"/>
              <a:buChar char="•"/>
              <a:defRPr/>
            </a:pPr>
            <a:r>
              <a:rPr lang="en-US" sz="3500" b="1" dirty="0">
                <a:solidFill>
                  <a:srgbClr val="FFF2C7"/>
                </a:solidFill>
                <a:latin typeface="Arial"/>
                <a:ea typeface="Arial" charset="0"/>
                <a:cs typeface="Arial" charset="0"/>
              </a:rPr>
              <a:t>Feelings of isolation.</a:t>
            </a:r>
          </a:p>
          <a:p>
            <a:pPr marL="914400" lvl="1" indent="-457200" algn="l">
              <a:lnSpc>
                <a:spcPct val="100000"/>
              </a:lnSpc>
              <a:spcBef>
                <a:spcPts val="1200"/>
              </a:spcBef>
              <a:spcAft>
                <a:spcPts val="1200"/>
              </a:spcAft>
              <a:buFont typeface="Arial" charset="0"/>
              <a:buChar char="•"/>
              <a:defRPr/>
            </a:pPr>
            <a:r>
              <a:rPr lang="en-US" sz="3500" b="1" dirty="0">
                <a:solidFill>
                  <a:srgbClr val="FFF2C7"/>
                </a:solidFill>
                <a:latin typeface="Arial"/>
                <a:ea typeface="Arial" charset="0"/>
                <a:cs typeface="Arial" charset="0"/>
              </a:rPr>
              <a:t>Need help with grocery shopping, traveling to doctors’ appointments, etc. </a:t>
            </a:r>
          </a:p>
          <a:p>
            <a:pPr lvl="1" algn="l">
              <a:lnSpc>
                <a:spcPct val="100000"/>
              </a:lnSpc>
              <a:spcBef>
                <a:spcPts val="1200"/>
              </a:spcBef>
              <a:spcAft>
                <a:spcPts val="1200"/>
              </a:spcAft>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432563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83889" y="6543"/>
            <a:ext cx="9969911" cy="990214"/>
          </a:xfrm>
        </p:spPr>
        <p:txBody>
          <a:bodyPr>
            <a:noAutofit/>
          </a:bodyPr>
          <a:lstStyle/>
          <a:p>
            <a:r>
              <a:rPr lang="en-US" sz="4000" b="1" dirty="0">
                <a:solidFill>
                  <a:srgbClr val="FFE79A"/>
                </a:solidFill>
                <a:latin typeface="Arial"/>
                <a:ea typeface="Arial" charset="0"/>
                <a:cs typeface="Arial"/>
              </a:rPr>
              <a:t>How can we work together? </a:t>
            </a:r>
            <a:endParaRPr lang="en-US" sz="40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445651" y="1523546"/>
            <a:ext cx="11543071" cy="5197929"/>
          </a:xfrm>
        </p:spPr>
        <p:txBody>
          <a:bodyPr vert="horz" lIns="91440" tIns="45720" rIns="91440" bIns="45720" rtlCol="0" anchor="t">
            <a:normAutofit/>
          </a:bodyPr>
          <a:lstStyle/>
          <a:p>
            <a:pPr algn="l">
              <a:lnSpc>
                <a:spcPct val="100000"/>
              </a:lnSpc>
              <a:spcBef>
                <a:spcPts val="1200"/>
              </a:spcBef>
              <a:spcAft>
                <a:spcPts val="1200"/>
              </a:spcAft>
              <a:defRPr/>
            </a:pPr>
            <a:r>
              <a:rPr lang="en-US" sz="2800" b="1" dirty="0">
                <a:solidFill>
                  <a:schemeClr val="accent4">
                    <a:lumMod val="20000"/>
                    <a:lumOff val="80000"/>
                  </a:schemeClr>
                </a:solidFill>
                <a:latin typeface="Arial"/>
                <a:ea typeface="Arial" charset="0"/>
                <a:cs typeface="Arial"/>
              </a:rPr>
              <a:t>We are open to ideas on how to better support older adults (55+) with DSL, please contact us if you would like to collaborate!</a:t>
            </a:r>
          </a:p>
          <a:p>
            <a:pPr marL="457200" indent="-457200" algn="l">
              <a:lnSpc>
                <a:spcPct val="100000"/>
              </a:lnSpc>
              <a:spcBef>
                <a:spcPts val="1200"/>
              </a:spcBef>
              <a:spcAft>
                <a:spcPts val="1200"/>
              </a:spcAft>
              <a:buChar char="•"/>
              <a:defRPr/>
            </a:pPr>
            <a:r>
              <a:rPr lang="en-US" sz="2800" b="1" dirty="0">
                <a:solidFill>
                  <a:schemeClr val="accent4">
                    <a:lumMod val="20000"/>
                    <a:lumOff val="80000"/>
                  </a:schemeClr>
                </a:solidFill>
                <a:latin typeface="Arial"/>
                <a:ea typeface="Arial" charset="0"/>
                <a:cs typeface="Arial"/>
              </a:rPr>
              <a:t>HKNC can partner with local, state, and national organizations who serve individuals with combined vision and hearing loss. This can include nursing homes, VR, senior centers, and more.</a:t>
            </a:r>
          </a:p>
          <a:p>
            <a:pPr marL="457200" indent="-457200" algn="l">
              <a:lnSpc>
                <a:spcPct val="100000"/>
              </a:lnSpc>
              <a:spcBef>
                <a:spcPts val="1200"/>
              </a:spcBef>
              <a:spcAft>
                <a:spcPts val="1200"/>
              </a:spcAft>
              <a:buChar char="•"/>
              <a:defRPr/>
            </a:pPr>
            <a:r>
              <a:rPr lang="en-US" sz="2800" b="1" dirty="0">
                <a:solidFill>
                  <a:schemeClr val="accent4">
                    <a:lumMod val="20000"/>
                    <a:lumOff val="80000"/>
                  </a:schemeClr>
                </a:solidFill>
                <a:latin typeface="Arial"/>
                <a:ea typeface="Arial" charset="0"/>
                <a:cs typeface="Arial"/>
              </a:rPr>
              <a:t>HKNC can also provide staff trainings, online modules, and workshops on DSL and mobility, technology, communication, etc.</a:t>
            </a:r>
          </a:p>
          <a:p>
            <a:pPr algn="l">
              <a:lnSpc>
                <a:spcPct val="100000"/>
              </a:lnSpc>
              <a:spcBef>
                <a:spcPts val="1200"/>
              </a:spcBef>
              <a:spcAft>
                <a:spcPts val="1200"/>
              </a:spcAft>
              <a:defRPr/>
            </a:pPr>
            <a:r>
              <a:rPr lang="en-US" sz="2800" b="1" dirty="0">
                <a:solidFill>
                  <a:srgbClr val="FFE79A"/>
                </a:solidFill>
                <a:latin typeface="Arial"/>
                <a:ea typeface="Arial" charset="0"/>
                <a:cs typeface="Arial"/>
              </a:rPr>
              <a:t>   </a:t>
            </a:r>
            <a:r>
              <a:rPr lang="en-US" b="1" dirty="0">
                <a:solidFill>
                  <a:srgbClr val="FFE79A"/>
                </a:solidFill>
                <a:latin typeface="Arial"/>
                <a:ea typeface="Arial" charset="0"/>
                <a:cs typeface="Arial"/>
              </a:rPr>
              <a:t>Contact Jenee Alleman </a:t>
            </a:r>
            <a:r>
              <a:rPr lang="en-US" b="1" dirty="0">
                <a:solidFill>
                  <a:schemeClr val="accent4">
                    <a:lumMod val="20000"/>
                    <a:lumOff val="80000"/>
                  </a:schemeClr>
                </a:solidFill>
                <a:latin typeface="Arial"/>
                <a:ea typeface="Arial" charset="0"/>
                <a:cs typeface="Arial"/>
                <a:hlinkClick r:id="rId5"/>
              </a:rPr>
              <a:t>jalleman@helenkeller.org</a:t>
            </a:r>
            <a:r>
              <a:rPr lang="en-US" b="1" dirty="0">
                <a:solidFill>
                  <a:schemeClr val="accent4">
                    <a:lumMod val="20000"/>
                    <a:lumOff val="80000"/>
                  </a:schemeClr>
                </a:solidFill>
                <a:latin typeface="Arial"/>
                <a:ea typeface="Arial" charset="0"/>
                <a:cs typeface="Arial"/>
              </a:rPr>
              <a:t> </a:t>
            </a:r>
            <a:r>
              <a:rPr lang="en-US" b="1" dirty="0">
                <a:solidFill>
                  <a:srgbClr val="FFE79A"/>
                </a:solidFill>
                <a:latin typeface="Arial"/>
                <a:ea typeface="Arial" charset="0"/>
                <a:cs typeface="Arial"/>
              </a:rPr>
              <a:t>Older Adult Specialist</a:t>
            </a: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05312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6" name="Whoosh.wav"/>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3457" y="267598"/>
            <a:ext cx="10345160" cy="1220008"/>
          </a:xfrm>
        </p:spPr>
        <p:txBody>
          <a:bodyPr>
            <a:normAutofit fontScale="90000"/>
          </a:bodyPr>
          <a:lstStyle/>
          <a:p>
            <a:r>
              <a:rPr lang="en-US" sz="4400" b="1" dirty="0">
                <a:solidFill>
                  <a:srgbClr val="FFE79A"/>
                </a:solidFill>
                <a:latin typeface="Arial" charset="0"/>
                <a:ea typeface="Arial" charset="0"/>
                <a:cs typeface="Arial" charset="0"/>
              </a:rPr>
              <a:t>This has been a Presentation by the</a:t>
            </a:r>
            <a:br>
              <a:rPr lang="en-US" sz="4400" b="1" dirty="0">
                <a:solidFill>
                  <a:srgbClr val="FFE79A"/>
                </a:solidFill>
                <a:latin typeface="Arial" charset="0"/>
                <a:ea typeface="Arial" charset="0"/>
                <a:cs typeface="Arial" charset="0"/>
              </a:rPr>
            </a:br>
            <a:r>
              <a:rPr lang="en-US" sz="4400" b="1" dirty="0">
                <a:solidFill>
                  <a:srgbClr val="FFE79A"/>
                </a:solidFill>
                <a:latin typeface="Arial" charset="0"/>
                <a:ea typeface="Arial" charset="0"/>
                <a:cs typeface="Arial" charset="0"/>
              </a:rPr>
              <a:t>Helen Keller National Center </a:t>
            </a:r>
          </a:p>
        </p:txBody>
      </p:sp>
      <p:sp>
        <p:nvSpPr>
          <p:cNvPr id="3" name="Subtitle 2"/>
          <p:cNvSpPr>
            <a:spLocks noGrp="1"/>
          </p:cNvSpPr>
          <p:nvPr>
            <p:ph type="subTitle" idx="1"/>
          </p:nvPr>
        </p:nvSpPr>
        <p:spPr>
          <a:xfrm>
            <a:off x="731009" y="2308088"/>
            <a:ext cx="10487608" cy="4230824"/>
          </a:xfrm>
        </p:spPr>
        <p:txBody>
          <a:bodyPr>
            <a:normAutofit/>
          </a:bodyPr>
          <a:lstStyle/>
          <a:p>
            <a:pPr marR="0" lvl="0" defTabSz="914400" eaLnBrk="1" fontAlgn="auto" latinLnBrk="0" hangingPunct="1">
              <a:lnSpc>
                <a:spcPct val="100000"/>
              </a:lnSpc>
              <a:spcBef>
                <a:spcPts val="0"/>
              </a:spcBef>
              <a:spcAft>
                <a:spcPts val="0"/>
              </a:spcAft>
              <a:buClrTx/>
              <a:buSzTx/>
              <a:tabLst/>
              <a:defRPr/>
            </a:pPr>
            <a:r>
              <a:rPr lang="en-US" sz="3200" dirty="0">
                <a:solidFill>
                  <a:srgbClr val="FFF2C7"/>
                </a:solidFill>
                <a:latin typeface="Arial" charset="0"/>
                <a:ea typeface="Arial" charset="0"/>
                <a:cs typeface="Arial" charset="0"/>
              </a:rPr>
              <a:t>This power point is the property of HKNC</a:t>
            </a:r>
          </a:p>
          <a:p>
            <a:pPr marR="0" lvl="0" defTabSz="914400" eaLnBrk="1" fontAlgn="auto" latinLnBrk="0" hangingPunct="1">
              <a:lnSpc>
                <a:spcPct val="100000"/>
              </a:lnSpc>
              <a:spcBef>
                <a:spcPts val="0"/>
              </a:spcBef>
              <a:spcAft>
                <a:spcPts val="0"/>
              </a:spcAft>
              <a:buClrTx/>
              <a:buSzTx/>
              <a:tabLst/>
              <a:defRPr/>
            </a:pPr>
            <a:r>
              <a:rPr lang="en-US" sz="3200" dirty="0">
                <a:solidFill>
                  <a:srgbClr val="FFF2C7"/>
                </a:solidFill>
                <a:latin typeface="Arial" charset="0"/>
                <a:ea typeface="Arial" charset="0"/>
                <a:cs typeface="Arial" charset="0"/>
              </a:rPr>
              <a:t>Please do not copy, distribute or reuse.</a:t>
            </a:r>
          </a:p>
          <a:p>
            <a:pPr marR="0" lvl="0" defTabSz="914400" eaLnBrk="1" fontAlgn="auto" latinLnBrk="0" hangingPunct="1">
              <a:lnSpc>
                <a:spcPct val="100000"/>
              </a:lnSpc>
              <a:spcBef>
                <a:spcPts val="0"/>
              </a:spcBef>
              <a:spcAft>
                <a:spcPts val="0"/>
              </a:spcAft>
              <a:buClrTx/>
              <a:buSzTx/>
              <a:tabLst/>
              <a:defRPr/>
            </a:pPr>
            <a:endParaRPr lang="en-US" sz="3200" dirty="0">
              <a:solidFill>
                <a:srgbClr val="FFF2C7"/>
              </a:solidFill>
              <a:latin typeface="Arial" charset="0"/>
              <a:ea typeface="Arial" charset="0"/>
              <a:cs typeface="Arial" charset="0"/>
            </a:endParaRPr>
          </a:p>
          <a:p>
            <a:pPr marR="0" lvl="0" defTabSz="914400" eaLnBrk="1" fontAlgn="auto" latinLnBrk="0" hangingPunct="1">
              <a:lnSpc>
                <a:spcPct val="100000"/>
              </a:lnSpc>
              <a:spcBef>
                <a:spcPts val="0"/>
              </a:spcBef>
              <a:spcAft>
                <a:spcPts val="0"/>
              </a:spcAft>
              <a:buClrTx/>
              <a:buSzTx/>
              <a:tabLst/>
              <a:defRPr/>
            </a:pPr>
            <a:r>
              <a:rPr lang="en-US" sz="3200" dirty="0">
                <a:solidFill>
                  <a:srgbClr val="FFF2C7"/>
                </a:solidFill>
                <a:latin typeface="Arial" charset="0"/>
                <a:ea typeface="Arial" charset="0"/>
                <a:cs typeface="Arial" charset="0"/>
              </a:rPr>
              <a:t>Contact HKNC for more information at:</a:t>
            </a:r>
          </a:p>
          <a:p>
            <a:pPr marR="0" lvl="0" defTabSz="914400" eaLnBrk="1" fontAlgn="auto" latinLnBrk="0" hangingPunct="1">
              <a:lnSpc>
                <a:spcPct val="100000"/>
              </a:lnSpc>
              <a:spcBef>
                <a:spcPts val="0"/>
              </a:spcBef>
              <a:spcAft>
                <a:spcPts val="0"/>
              </a:spcAft>
              <a:buClrTx/>
              <a:buSzTx/>
              <a:tabLst/>
              <a:defRPr/>
            </a:pPr>
            <a:endParaRPr lang="en-US" sz="3200" dirty="0">
              <a:solidFill>
                <a:srgbClr val="FFF2C7"/>
              </a:solidFill>
              <a:latin typeface="Arial" charset="0"/>
              <a:ea typeface="Arial" charset="0"/>
              <a:cs typeface="Arial" charset="0"/>
            </a:endParaRPr>
          </a:p>
          <a:p>
            <a:pPr marR="0" lvl="0" defTabSz="914400" eaLnBrk="1" fontAlgn="auto" latinLnBrk="0" hangingPunct="1">
              <a:lnSpc>
                <a:spcPct val="100000"/>
              </a:lnSpc>
              <a:spcBef>
                <a:spcPts val="0"/>
              </a:spcBef>
              <a:spcAft>
                <a:spcPts val="0"/>
              </a:spcAft>
              <a:buClrTx/>
              <a:buSzTx/>
              <a:tabLst/>
              <a:defRPr/>
            </a:pPr>
            <a:r>
              <a:rPr lang="en-US" sz="3200" u="sng" dirty="0">
                <a:solidFill>
                  <a:schemeClr val="accent1">
                    <a:lumMod val="20000"/>
                    <a:lumOff val="80000"/>
                  </a:schemeClr>
                </a:solidFill>
                <a:latin typeface="Arial" charset="0"/>
                <a:ea typeface="Arial" charset="0"/>
                <a:cs typeface="Arial" charset="0"/>
              </a:rPr>
              <a:t>pld@hknc.org</a:t>
            </a: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29431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What is the Issue?</a:t>
            </a:r>
          </a:p>
        </p:txBody>
      </p:sp>
      <p:sp>
        <p:nvSpPr>
          <p:cNvPr id="3" name="Subtitle 2"/>
          <p:cNvSpPr>
            <a:spLocks noGrp="1"/>
          </p:cNvSpPr>
          <p:nvPr>
            <p:ph type="subTitle" idx="1"/>
          </p:nvPr>
        </p:nvSpPr>
        <p:spPr>
          <a:xfrm>
            <a:off x="42489" y="1484040"/>
            <a:ext cx="11864647" cy="5241239"/>
          </a:xfrm>
        </p:spPr>
        <p:txBody>
          <a:bodyPr vert="horz" lIns="91440" tIns="45720" rIns="91440" bIns="45720" rtlCol="0" anchor="t">
            <a:normAutofit fontScale="47500" lnSpcReduction="20000"/>
          </a:bodyPr>
          <a:lstStyle/>
          <a:p>
            <a:pPr lvl="1" algn="l">
              <a:lnSpc>
                <a:spcPct val="100000"/>
              </a:lnSpc>
              <a:spcBef>
                <a:spcPts val="1200"/>
              </a:spcBef>
              <a:spcAft>
                <a:spcPts val="1200"/>
              </a:spcAft>
              <a:defRPr/>
            </a:pPr>
            <a:r>
              <a:rPr lang="en-US" sz="4400" b="1" u="sng" dirty="0">
                <a:solidFill>
                  <a:srgbClr val="FFF2C7"/>
                </a:solidFill>
                <a:latin typeface="Arial"/>
                <a:ea typeface="Arial" charset="0"/>
                <a:cs typeface="Arial"/>
              </a:rPr>
              <a:t>Main Issue</a:t>
            </a:r>
          </a:p>
          <a:p>
            <a:pPr marL="1371600" lvl="2" indent="-457200" algn="l">
              <a:lnSpc>
                <a:spcPct val="100000"/>
              </a:lnSpc>
              <a:spcBef>
                <a:spcPts val="1200"/>
              </a:spcBef>
              <a:spcAft>
                <a:spcPts val="1200"/>
              </a:spcAft>
              <a:buFont typeface="Arial" charset="0"/>
              <a:buChar char="•"/>
              <a:defRPr/>
            </a:pPr>
            <a:r>
              <a:rPr lang="en-US" sz="3600" dirty="0">
                <a:solidFill>
                  <a:srgbClr val="FFF2C7"/>
                </a:solidFill>
                <a:latin typeface="Arial"/>
                <a:ea typeface="Arial" charset="0"/>
                <a:cs typeface="Arial"/>
              </a:rPr>
              <a:t>The rise of acquired </a:t>
            </a:r>
            <a:r>
              <a:rPr lang="en-US" sz="3600" b="1" dirty="0">
                <a:solidFill>
                  <a:srgbClr val="FFF2C7"/>
                </a:solidFill>
                <a:latin typeface="Arial"/>
                <a:ea typeface="Arial" charset="0"/>
                <a:cs typeface="Arial"/>
              </a:rPr>
              <a:t>Dual Sensory Loss (DSL)</a:t>
            </a:r>
            <a:r>
              <a:rPr lang="en-US" sz="3600" dirty="0">
                <a:solidFill>
                  <a:srgbClr val="FFF2C7"/>
                </a:solidFill>
                <a:latin typeface="Arial"/>
                <a:ea typeface="Arial" charset="0"/>
                <a:cs typeface="Arial"/>
              </a:rPr>
              <a:t> in the aging population.</a:t>
            </a:r>
          </a:p>
          <a:p>
            <a:pPr lvl="1" algn="l">
              <a:lnSpc>
                <a:spcPct val="100000"/>
              </a:lnSpc>
              <a:spcBef>
                <a:spcPts val="1200"/>
              </a:spcBef>
              <a:spcAft>
                <a:spcPts val="1200"/>
              </a:spcAft>
              <a:defRPr/>
            </a:pPr>
            <a:r>
              <a:rPr lang="en-US" sz="4400" b="1" u="sng" dirty="0">
                <a:solidFill>
                  <a:srgbClr val="FFF2C7"/>
                </a:solidFill>
                <a:latin typeface="Arial"/>
                <a:ea typeface="Arial" charset="0"/>
                <a:cs typeface="Arial"/>
              </a:rPr>
              <a:t>Key Cause:</a:t>
            </a:r>
          </a:p>
          <a:p>
            <a:pPr marL="1371600" lvl="2" indent="-457200" algn="l">
              <a:lnSpc>
                <a:spcPct val="100000"/>
              </a:lnSpc>
              <a:spcBef>
                <a:spcPts val="1200"/>
              </a:spcBef>
              <a:spcAft>
                <a:spcPts val="1200"/>
              </a:spcAft>
              <a:buFont typeface="Arial" charset="0"/>
              <a:buChar char="•"/>
              <a:defRPr/>
            </a:pPr>
            <a:r>
              <a:rPr lang="en-US" sz="3600" dirty="0">
                <a:solidFill>
                  <a:srgbClr val="FFF2C7"/>
                </a:solidFill>
                <a:latin typeface="Arial"/>
                <a:ea typeface="Arial" charset="0"/>
                <a:cs typeface="Arial"/>
              </a:rPr>
              <a:t>Age is the most common factor contributing to acquired hearing and vision loss.</a:t>
            </a:r>
          </a:p>
          <a:p>
            <a:pPr marL="1371600" lvl="2" indent="-457200" algn="l">
              <a:lnSpc>
                <a:spcPct val="100000"/>
              </a:lnSpc>
              <a:spcBef>
                <a:spcPts val="1200"/>
              </a:spcBef>
              <a:spcAft>
                <a:spcPts val="1200"/>
              </a:spcAft>
              <a:buFont typeface="Arial" charset="0"/>
              <a:buChar char="•"/>
              <a:defRPr/>
            </a:pPr>
            <a:r>
              <a:rPr lang="en-US" sz="3600" dirty="0">
                <a:solidFill>
                  <a:srgbClr val="FFF2C7"/>
                </a:solidFill>
                <a:latin typeface="Arial"/>
                <a:ea typeface="Arial" charset="0"/>
                <a:cs typeface="Arial"/>
              </a:rPr>
              <a:t>According to the 2022 American Community Survey (ACS), approximately 80% of persons over the age of 55 report some form of combined hearing and vision loss. </a:t>
            </a:r>
          </a:p>
          <a:p>
            <a:pPr lvl="1" algn="l">
              <a:lnSpc>
                <a:spcPct val="100000"/>
              </a:lnSpc>
              <a:spcBef>
                <a:spcPts val="1200"/>
              </a:spcBef>
              <a:spcAft>
                <a:spcPts val="1200"/>
              </a:spcAft>
              <a:defRPr/>
            </a:pPr>
            <a:r>
              <a:rPr lang="en-US" sz="4400" b="1" u="sng" dirty="0">
                <a:solidFill>
                  <a:srgbClr val="FFF2C7"/>
                </a:solidFill>
                <a:latin typeface="Arial"/>
                <a:ea typeface="Arial" charset="0"/>
                <a:cs typeface="Arial"/>
              </a:rPr>
              <a:t>Current Trends:</a:t>
            </a:r>
          </a:p>
          <a:p>
            <a:pPr marL="1371600" lvl="2" indent="-457200" algn="l">
              <a:lnSpc>
                <a:spcPct val="100000"/>
              </a:lnSpc>
              <a:spcBef>
                <a:spcPts val="1200"/>
              </a:spcBef>
              <a:spcAft>
                <a:spcPts val="1200"/>
              </a:spcAft>
              <a:buFont typeface="Arial" charset="0"/>
              <a:buChar char="•"/>
              <a:defRPr/>
            </a:pPr>
            <a:r>
              <a:rPr lang="en-US" sz="3600" dirty="0">
                <a:solidFill>
                  <a:srgbClr val="FFF2C7"/>
                </a:solidFill>
                <a:latin typeface="Arial"/>
                <a:ea typeface="Arial" charset="0"/>
                <a:cs typeface="Arial"/>
              </a:rPr>
              <a:t>With the global population aging, there's an increasing need to adapt services.</a:t>
            </a:r>
          </a:p>
          <a:p>
            <a:pPr lvl="1" algn="l">
              <a:lnSpc>
                <a:spcPct val="100000"/>
              </a:lnSpc>
              <a:spcBef>
                <a:spcPts val="1200"/>
              </a:spcBef>
              <a:spcAft>
                <a:spcPts val="1200"/>
              </a:spcAft>
              <a:defRPr/>
            </a:pPr>
            <a:r>
              <a:rPr lang="en-US" sz="4400" b="1" u="sng" dirty="0">
                <a:solidFill>
                  <a:srgbClr val="FFF2C7"/>
                </a:solidFill>
                <a:latin typeface="Arial"/>
                <a:ea typeface="Arial" charset="0"/>
                <a:cs typeface="Arial"/>
              </a:rPr>
              <a:t>Call to Action:</a:t>
            </a:r>
          </a:p>
          <a:p>
            <a:pPr marL="1371600" lvl="2" indent="-457200" algn="l">
              <a:lnSpc>
                <a:spcPct val="100000"/>
              </a:lnSpc>
              <a:spcBef>
                <a:spcPts val="1200"/>
              </a:spcBef>
              <a:spcAft>
                <a:spcPts val="1200"/>
              </a:spcAft>
              <a:buFont typeface="Arial" charset="0"/>
              <a:buChar char="•"/>
              <a:defRPr/>
            </a:pPr>
            <a:r>
              <a:rPr lang="en-US" sz="3600" dirty="0">
                <a:solidFill>
                  <a:srgbClr val="FFF2C7"/>
                </a:solidFill>
                <a:latin typeface="Arial"/>
                <a:ea typeface="Arial" charset="0"/>
                <a:cs typeface="Arial"/>
              </a:rPr>
              <a:t>Tailoring services to meet the unique needs of older individuals with </a:t>
            </a:r>
            <a:r>
              <a:rPr lang="en-US" sz="3600" b="1" dirty="0">
                <a:solidFill>
                  <a:srgbClr val="FFF2C7"/>
                </a:solidFill>
                <a:latin typeface="Arial"/>
                <a:ea typeface="Arial" charset="0"/>
                <a:cs typeface="Arial"/>
              </a:rPr>
              <a:t>DSL</a:t>
            </a:r>
            <a:r>
              <a:rPr lang="en-US" sz="3600" dirty="0">
                <a:solidFill>
                  <a:srgbClr val="FFF2C7"/>
                </a:solidFill>
                <a:latin typeface="Arial"/>
                <a:ea typeface="Arial" charset="0"/>
                <a:cs typeface="Arial"/>
              </a:rPr>
              <a:t>. </a:t>
            </a:r>
          </a:p>
          <a:p>
            <a:pPr marL="914400" lvl="1" indent="-457200" algn="l">
              <a:lnSpc>
                <a:spcPct val="100000"/>
              </a:lnSpc>
              <a:spcBef>
                <a:spcPts val="1200"/>
              </a:spcBef>
              <a:spcAft>
                <a:spcPts val="1200"/>
              </a:spcAft>
              <a:buFont typeface="Arial" charset="0"/>
              <a:buChar char="•"/>
              <a:defRPr/>
            </a:pPr>
            <a:endParaRPr lang="en-US" sz="3600"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5354410"/>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Terminology </a:t>
            </a:r>
          </a:p>
        </p:txBody>
      </p:sp>
      <p:sp>
        <p:nvSpPr>
          <p:cNvPr id="3" name="Subtitle 2"/>
          <p:cNvSpPr>
            <a:spLocks noGrp="1"/>
          </p:cNvSpPr>
          <p:nvPr>
            <p:ph type="subTitle" idx="1"/>
          </p:nvPr>
        </p:nvSpPr>
        <p:spPr>
          <a:xfrm>
            <a:off x="381000" y="1653141"/>
            <a:ext cx="11539168" cy="4832804"/>
          </a:xfrm>
        </p:spPr>
        <p:txBody>
          <a:bodyPr vert="horz" lIns="91440" tIns="45720" rIns="91440" bIns="45720" rtlCol="0" anchor="t">
            <a:normAutofit/>
          </a:bodyPr>
          <a:lstStyle/>
          <a:p>
            <a:pPr algn="l">
              <a:lnSpc>
                <a:spcPct val="100000"/>
              </a:lnSpc>
              <a:spcBef>
                <a:spcPts val="1200"/>
              </a:spcBef>
              <a:spcAft>
                <a:spcPts val="1200"/>
              </a:spcAft>
              <a:defRPr/>
            </a:pPr>
            <a:r>
              <a:rPr lang="en-US" sz="3200" b="1" dirty="0">
                <a:solidFill>
                  <a:srgbClr val="FFF2C7"/>
                </a:solidFill>
                <a:latin typeface="Arial"/>
                <a:ea typeface="Arial" charset="0"/>
                <a:cs typeface="Arial"/>
              </a:rPr>
              <a:t>Various terms can be used to describe the spectrum of Combined Vision and Hearing loss*</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Dual Sensory Loss (DSL)</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Dual Sensory Impairment (DSI) </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DeafBlind (DB) </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Blind / Hard of Hearing, Deaf / Low Vision, etc..</a:t>
            </a:r>
          </a:p>
          <a:p>
            <a:pPr lvl="1" algn="l">
              <a:lnSpc>
                <a:spcPct val="100000"/>
              </a:lnSpc>
              <a:spcBef>
                <a:spcPts val="1200"/>
              </a:spcBef>
              <a:spcAft>
                <a:spcPts val="1200"/>
              </a:spcAft>
              <a:defRPr/>
            </a:pPr>
            <a:endParaRPr lang="en-US" sz="2800"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607207"/>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B27F-844A-686F-03FA-61764977717A}"/>
              </a:ext>
            </a:extLst>
          </p:cNvPr>
          <p:cNvSpPr>
            <a:spLocks noGrp="1"/>
          </p:cNvSpPr>
          <p:nvPr>
            <p:ph type="title"/>
          </p:nvPr>
        </p:nvSpPr>
        <p:spPr>
          <a:xfrm>
            <a:off x="1462620" y="-114264"/>
            <a:ext cx="9873974" cy="1687426"/>
          </a:xfrm>
        </p:spPr>
        <p:txBody>
          <a:bodyPr>
            <a:normAutofit/>
          </a:bodyPr>
          <a:lstStyle/>
          <a:p>
            <a:r>
              <a:rPr lang="en-US" b="1" dirty="0">
                <a:solidFill>
                  <a:srgbClr val="FFE79A"/>
                </a:solidFill>
                <a:latin typeface="Arial" panose="020B0604020202020204" pitchFamily="34" charset="0"/>
                <a:cs typeface="Arial" panose="020B0604020202020204" pitchFamily="34" charset="0"/>
              </a:rPr>
              <a:t>Helen Keller National Center (HKNC)</a:t>
            </a:r>
          </a:p>
        </p:txBody>
      </p:sp>
      <p:sp>
        <p:nvSpPr>
          <p:cNvPr id="3" name="Content Placeholder 2">
            <a:extLst>
              <a:ext uri="{FF2B5EF4-FFF2-40B4-BE49-F238E27FC236}">
                <a16:creationId xmlns:a16="http://schemas.microsoft.com/office/drawing/2014/main" id="{8E6134EC-4147-AE5C-12AF-31D98BB129DF}"/>
              </a:ext>
            </a:extLst>
          </p:cNvPr>
          <p:cNvSpPr>
            <a:spLocks noGrp="1"/>
          </p:cNvSpPr>
          <p:nvPr>
            <p:ph idx="1"/>
          </p:nvPr>
        </p:nvSpPr>
        <p:spPr/>
        <p:txBody>
          <a:bodyPr/>
          <a:lstStyle/>
          <a:p>
            <a:pPr marL="0" indent="0">
              <a:buNone/>
            </a:pPr>
            <a:r>
              <a:rPr lang="en-US" b="1" u="sng" dirty="0">
                <a:solidFill>
                  <a:srgbClr val="FFF2C7"/>
                </a:solidFill>
                <a:latin typeface="Arial" panose="020B0604020202020204" pitchFamily="34" charset="0"/>
                <a:cs typeface="Arial" panose="020B0604020202020204" pitchFamily="34" charset="0"/>
              </a:rPr>
              <a:t>HKNC's Mission</a:t>
            </a:r>
          </a:p>
          <a:p>
            <a:pPr lvl="1"/>
            <a:r>
              <a:rPr lang="en-US" sz="2800" dirty="0">
                <a:solidFill>
                  <a:srgbClr val="FFF2C7"/>
                </a:solidFill>
                <a:latin typeface="Arial" panose="020B0604020202020204" pitchFamily="34" charset="0"/>
                <a:cs typeface="Arial" panose="020B0604020202020204" pitchFamily="34" charset="0"/>
              </a:rPr>
              <a:t>A federal agency dedicated to serving persons with dual sensory loss nationwide. Older Adult Programming for adults (55+).</a:t>
            </a:r>
          </a:p>
          <a:p>
            <a:endParaRPr lang="en-US" sz="3200" dirty="0">
              <a:solidFill>
                <a:srgbClr val="FFF2C7"/>
              </a:solidFill>
              <a:latin typeface="Arial" panose="020B0604020202020204" pitchFamily="34" charset="0"/>
              <a:cs typeface="Arial" panose="020B0604020202020204" pitchFamily="34" charset="0"/>
            </a:endParaRPr>
          </a:p>
          <a:p>
            <a:r>
              <a:rPr lang="en-US" sz="3200" b="1" u="sng" dirty="0">
                <a:solidFill>
                  <a:srgbClr val="FFF2C7"/>
                </a:solidFill>
                <a:latin typeface="Arial" panose="020B0604020202020204" pitchFamily="34" charset="0"/>
                <a:cs typeface="Arial" panose="020B0604020202020204" pitchFamily="34" charset="0"/>
              </a:rPr>
              <a:t>Strategic Approaches</a:t>
            </a:r>
          </a:p>
          <a:p>
            <a:pPr lvl="1"/>
            <a:r>
              <a:rPr lang="en-US" sz="2800" dirty="0">
                <a:solidFill>
                  <a:srgbClr val="FFF2C7"/>
                </a:solidFill>
                <a:latin typeface="Arial" panose="020B0604020202020204" pitchFamily="34" charset="0"/>
                <a:cs typeface="Arial" panose="020B0604020202020204" pitchFamily="34" charset="0"/>
              </a:rPr>
              <a:t>Data-Driven Development: Identifying and addressing data gaps to enhance our programs.</a:t>
            </a:r>
          </a:p>
          <a:p>
            <a:endParaRPr lang="en-US" dirty="0">
              <a:solidFill>
                <a:srgbClr val="FFF2C7"/>
              </a:solidFill>
              <a:latin typeface="Arial" panose="020B0604020202020204" pitchFamily="34" charset="0"/>
              <a:cs typeface="Arial" panose="020B0604020202020204" pitchFamily="34" charset="0"/>
            </a:endParaRPr>
          </a:p>
          <a:p>
            <a:r>
              <a:rPr lang="en-US" b="1" u="sng" dirty="0">
                <a:solidFill>
                  <a:srgbClr val="FFF2C7"/>
                </a:solidFill>
                <a:latin typeface="Arial" panose="020B0604020202020204" pitchFamily="34" charset="0"/>
                <a:cs typeface="Arial" panose="020B0604020202020204" pitchFamily="34" charset="0"/>
              </a:rPr>
              <a:t>Proactive Surveying </a:t>
            </a:r>
            <a:r>
              <a:rPr lang="en-US" dirty="0">
                <a:solidFill>
                  <a:srgbClr val="FFF2C7"/>
                </a:solidFill>
                <a:latin typeface="Arial" panose="020B0604020202020204" pitchFamily="34" charset="0"/>
                <a:cs typeface="Arial" panose="020B0604020202020204" pitchFamily="34" charset="0"/>
              </a:rPr>
              <a:t>Conducted a nationwide survey to better understand and meet the needs of our community.</a:t>
            </a:r>
          </a:p>
          <a:p>
            <a:endParaRPr lang="en-US" dirty="0"/>
          </a:p>
        </p:txBody>
      </p:sp>
    </p:spTree>
    <p:extLst>
      <p:ext uri="{BB962C8B-B14F-4D97-AF65-F5344CB8AC3E}">
        <p14:creationId xmlns:p14="http://schemas.microsoft.com/office/powerpoint/2010/main" val="848713972"/>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4" name="Whoosh.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HKNC Community Input Survey</a:t>
            </a:r>
          </a:p>
        </p:txBody>
      </p:sp>
      <p:sp>
        <p:nvSpPr>
          <p:cNvPr id="3" name="Subtitle 2"/>
          <p:cNvSpPr>
            <a:spLocks noGrp="1"/>
          </p:cNvSpPr>
          <p:nvPr>
            <p:ph type="subTitle" idx="1"/>
          </p:nvPr>
        </p:nvSpPr>
        <p:spPr>
          <a:xfrm>
            <a:off x="0" y="1199670"/>
            <a:ext cx="7319745" cy="5270416"/>
          </a:xfrm>
        </p:spPr>
        <p:txBody>
          <a:bodyPr vert="horz" lIns="91440" tIns="45720" rIns="91440" bIns="45720" rtlCol="0" anchor="t">
            <a:normAutofit fontScale="77500" lnSpcReduction="20000"/>
          </a:bodyPr>
          <a:lstStyle/>
          <a:p>
            <a:pPr marL="457200" indent="-457200" algn="l">
              <a:lnSpc>
                <a:spcPct val="100000"/>
              </a:lnSpc>
              <a:spcBef>
                <a:spcPts val="1200"/>
              </a:spcBef>
              <a:spcAft>
                <a:spcPts val="1200"/>
              </a:spcAft>
              <a:buFont typeface="Arial" charset="0"/>
              <a:buChar char="•"/>
              <a:defRPr/>
            </a:pPr>
            <a:endParaRPr lang="en-US" sz="3200" b="1" dirty="0">
              <a:solidFill>
                <a:srgbClr val="FFF2C7"/>
              </a:solidFill>
              <a:latin typeface="Arial"/>
              <a:ea typeface="Arial" charset="0"/>
              <a:cs typeface="Arial"/>
            </a:endParaRPr>
          </a:p>
          <a:p>
            <a:pPr marL="457200" indent="-457200" algn="l">
              <a:lnSpc>
                <a:spcPct val="100000"/>
              </a:lnSpc>
              <a:spcBef>
                <a:spcPts val="1200"/>
              </a:spcBef>
              <a:spcAft>
                <a:spcPts val="1200"/>
              </a:spcAft>
              <a:buFont typeface="Arial" charset="0"/>
              <a:buChar char="•"/>
              <a:defRPr/>
            </a:pPr>
            <a:r>
              <a:rPr lang="en-US" sz="3200" dirty="0">
                <a:solidFill>
                  <a:srgbClr val="FFF2C7"/>
                </a:solidFill>
                <a:latin typeface="Arial"/>
                <a:ea typeface="Arial" charset="0"/>
                <a:cs typeface="Arial"/>
              </a:rPr>
              <a:t>We received </a:t>
            </a:r>
            <a:r>
              <a:rPr lang="en-US" sz="3200" b="1" dirty="0">
                <a:solidFill>
                  <a:srgbClr val="FFF2C7"/>
                </a:solidFill>
                <a:latin typeface="Arial"/>
                <a:ea typeface="Arial" charset="0"/>
                <a:cs typeface="Arial"/>
              </a:rPr>
              <a:t>334</a:t>
            </a:r>
            <a:r>
              <a:rPr lang="en-US" sz="3200" dirty="0">
                <a:solidFill>
                  <a:srgbClr val="FFF2C7"/>
                </a:solidFill>
                <a:latin typeface="Arial"/>
                <a:ea typeface="Arial" charset="0"/>
                <a:cs typeface="Arial"/>
              </a:rPr>
              <a:t> survey responses. </a:t>
            </a:r>
          </a:p>
          <a:p>
            <a:pPr marL="457200" indent="-457200" algn="l">
              <a:lnSpc>
                <a:spcPct val="100000"/>
              </a:lnSpc>
              <a:spcBef>
                <a:spcPts val="1200"/>
              </a:spcBef>
              <a:spcAft>
                <a:spcPts val="1200"/>
              </a:spcAft>
              <a:buFont typeface="Arial" charset="0"/>
              <a:buChar char="•"/>
              <a:defRPr/>
            </a:pPr>
            <a:endParaRPr lang="en-US" sz="3200" dirty="0">
              <a:solidFill>
                <a:srgbClr val="FFF2C7"/>
              </a:solidFill>
              <a:latin typeface="Arial"/>
              <a:ea typeface="Arial" charset="0"/>
              <a:cs typeface="Arial"/>
            </a:endParaRPr>
          </a:p>
          <a:p>
            <a:pPr marL="457200" indent="-457200" algn="l">
              <a:lnSpc>
                <a:spcPct val="120000"/>
              </a:lnSpc>
              <a:spcBef>
                <a:spcPts val="1200"/>
              </a:spcBef>
              <a:spcAft>
                <a:spcPts val="1200"/>
              </a:spcAft>
              <a:buFont typeface="Arial" charset="0"/>
              <a:buChar char="•"/>
              <a:defRPr/>
            </a:pPr>
            <a:r>
              <a:rPr lang="en-US" sz="3300" dirty="0">
                <a:solidFill>
                  <a:srgbClr val="FFF2C7"/>
                </a:solidFill>
                <a:latin typeface="Arial"/>
                <a:ea typeface="Arial" charset="0"/>
                <a:cs typeface="Arial"/>
              </a:rPr>
              <a:t>Generally, ages </a:t>
            </a:r>
            <a:r>
              <a:rPr lang="en-US" sz="3300" b="1" dirty="0">
                <a:solidFill>
                  <a:srgbClr val="FFF2C7"/>
                </a:solidFill>
                <a:latin typeface="Arial"/>
                <a:ea typeface="Arial" charset="0"/>
                <a:cs typeface="Arial"/>
              </a:rPr>
              <a:t>55 to 75 </a:t>
            </a:r>
            <a:r>
              <a:rPr lang="en-US" sz="3300" dirty="0">
                <a:solidFill>
                  <a:srgbClr val="FFF2C7"/>
                </a:solidFill>
                <a:latin typeface="Arial"/>
                <a:ea typeface="Arial" charset="0"/>
                <a:cs typeface="Arial"/>
              </a:rPr>
              <a:t>(80%) with some      older than 76 (20%). </a:t>
            </a:r>
          </a:p>
          <a:p>
            <a:pPr marL="457200" indent="-457200" algn="l">
              <a:lnSpc>
                <a:spcPct val="100000"/>
              </a:lnSpc>
              <a:spcBef>
                <a:spcPts val="1200"/>
              </a:spcBef>
              <a:spcAft>
                <a:spcPts val="1200"/>
              </a:spcAft>
              <a:buFont typeface="Arial" charset="0"/>
              <a:buChar char="•"/>
              <a:defRPr/>
            </a:pPr>
            <a:endParaRPr lang="en-US" sz="3200" dirty="0">
              <a:solidFill>
                <a:srgbClr val="FFF2C7"/>
              </a:solidFill>
              <a:latin typeface="Arial"/>
              <a:ea typeface="Arial" charset="0"/>
              <a:cs typeface="Arial"/>
            </a:endParaRPr>
          </a:p>
          <a:p>
            <a:pPr marL="457200" indent="-457200" algn="l">
              <a:lnSpc>
                <a:spcPct val="100000"/>
              </a:lnSpc>
              <a:spcBef>
                <a:spcPts val="1200"/>
              </a:spcBef>
              <a:spcAft>
                <a:spcPts val="1200"/>
              </a:spcAft>
              <a:buFont typeface="Arial" charset="0"/>
              <a:buChar char="•"/>
              <a:defRPr/>
            </a:pPr>
            <a:r>
              <a:rPr lang="en-US" sz="3200" dirty="0">
                <a:solidFill>
                  <a:srgbClr val="FFF2C7"/>
                </a:solidFill>
                <a:latin typeface="Arial"/>
                <a:ea typeface="Arial" charset="0"/>
                <a:cs typeface="Arial"/>
              </a:rPr>
              <a:t>With representation of </a:t>
            </a:r>
            <a:r>
              <a:rPr lang="en-US" sz="3200" b="1" dirty="0">
                <a:solidFill>
                  <a:srgbClr val="FFF2C7"/>
                </a:solidFill>
                <a:latin typeface="Arial"/>
                <a:ea typeface="Arial" charset="0"/>
                <a:cs typeface="Arial"/>
              </a:rPr>
              <a:t>45 states, 3 territories</a:t>
            </a:r>
            <a:r>
              <a:rPr lang="en-US" sz="3200" dirty="0">
                <a:solidFill>
                  <a:srgbClr val="FFF2C7"/>
                </a:solidFill>
                <a:latin typeface="Arial"/>
                <a:ea typeface="Arial" charset="0"/>
                <a:cs typeface="Arial"/>
              </a:rPr>
              <a:t>, &amp; the Bahamas.</a:t>
            </a:r>
          </a:p>
          <a:p>
            <a:pPr marL="914400" lvl="1" indent="-457200" algn="l">
              <a:lnSpc>
                <a:spcPct val="100000"/>
              </a:lnSpc>
              <a:spcBef>
                <a:spcPts val="1200"/>
              </a:spcBef>
              <a:spcAft>
                <a:spcPts val="1200"/>
              </a:spcAft>
              <a:buFont typeface="Arial" charset="0"/>
              <a:buChar char="•"/>
              <a:defRPr/>
            </a:pPr>
            <a:r>
              <a:rPr lang="en-US" sz="3200" dirty="0">
                <a:solidFill>
                  <a:srgbClr val="FFF2C7"/>
                </a:solidFill>
                <a:latin typeface="Arial"/>
                <a:ea typeface="Arial" charset="0"/>
                <a:cs typeface="Arial"/>
              </a:rPr>
              <a:t>Puerto Rico, Guam, and America Samoa.</a:t>
            </a: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woman instructs on older adult on how to use a magnified screen at HKNC. There is an overlay of the HKNC logo and the text &quot;Needs of DeafBlind Older Adults&quot; Community Survey&quot;">
            <a:extLst>
              <a:ext uri="{FF2B5EF4-FFF2-40B4-BE49-F238E27FC236}">
                <a16:creationId xmlns:a16="http://schemas.microsoft.com/office/drawing/2014/main" id="{77CF70F7-3EB7-67CD-A3D6-A3C01C0AC938}"/>
              </a:ext>
            </a:extLst>
          </p:cNvPr>
          <p:cNvPicPr>
            <a:picLocks noChangeAspect="1"/>
          </p:cNvPicPr>
          <p:nvPr/>
        </p:nvPicPr>
        <p:blipFill>
          <a:blip r:embed="rId5"/>
          <a:srcRect/>
          <a:stretch/>
        </p:blipFill>
        <p:spPr>
          <a:xfrm>
            <a:off x="7216877" y="1883496"/>
            <a:ext cx="4613787" cy="34603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177431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6" name="Whoosh.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Combined Hearing &amp; Vision Loss </a:t>
            </a:r>
          </a:p>
        </p:txBody>
      </p:sp>
      <p:sp>
        <p:nvSpPr>
          <p:cNvPr id="3" name="Subtitle 2"/>
          <p:cNvSpPr>
            <a:spLocks noGrp="1"/>
          </p:cNvSpPr>
          <p:nvPr>
            <p:ph type="subTitle" idx="1"/>
          </p:nvPr>
        </p:nvSpPr>
        <p:spPr>
          <a:xfrm>
            <a:off x="381000" y="1653141"/>
            <a:ext cx="11539168" cy="4832804"/>
          </a:xfrm>
        </p:spPr>
        <p:txBody>
          <a:bodyPr vert="horz" lIns="91440" tIns="45720" rIns="91440" bIns="45720" rtlCol="0" anchor="t">
            <a:normAutofit fontScale="92500" lnSpcReduction="20000"/>
          </a:bodyPr>
          <a:lstStyle/>
          <a:p>
            <a:pPr marL="457200" indent="-457200" algn="l">
              <a:lnSpc>
                <a:spcPct val="100000"/>
              </a:lnSpc>
              <a:spcBef>
                <a:spcPts val="1200"/>
              </a:spcBef>
              <a:spcAft>
                <a:spcPts val="1200"/>
              </a:spcAft>
              <a:buFont typeface="Arial" charset="0"/>
              <a:buChar char="•"/>
              <a:defRPr/>
            </a:pPr>
            <a:r>
              <a:rPr lang="en-US" sz="3300" b="1" dirty="0">
                <a:solidFill>
                  <a:srgbClr val="FFF2C7"/>
                </a:solidFill>
                <a:latin typeface="Arial"/>
                <a:ea typeface="Arial" charset="0"/>
                <a:cs typeface="Arial"/>
              </a:rPr>
              <a:t>Deaf / Hard of Hearing: </a:t>
            </a:r>
          </a:p>
          <a:p>
            <a:pPr marL="914400" lvl="1" indent="-457200" algn="l">
              <a:lnSpc>
                <a:spcPct val="100000"/>
              </a:lnSpc>
              <a:spcBef>
                <a:spcPts val="1200"/>
              </a:spcBef>
              <a:spcAft>
                <a:spcPts val="1200"/>
              </a:spcAft>
              <a:buFont typeface="Arial" charset="0"/>
              <a:buChar char="•"/>
              <a:defRPr/>
            </a:pPr>
            <a:r>
              <a:rPr lang="en-US" sz="2900" dirty="0">
                <a:solidFill>
                  <a:srgbClr val="FFF2C7"/>
                </a:solidFill>
                <a:latin typeface="Arial"/>
                <a:ea typeface="Arial" charset="0"/>
                <a:cs typeface="Arial"/>
              </a:rPr>
              <a:t>Hard of Hearing (Mild to Moderate) ~ 36%</a:t>
            </a:r>
          </a:p>
          <a:p>
            <a:pPr marL="914400" lvl="1" indent="-457200" algn="l">
              <a:lnSpc>
                <a:spcPct val="100000"/>
              </a:lnSpc>
              <a:spcBef>
                <a:spcPts val="1200"/>
              </a:spcBef>
              <a:spcAft>
                <a:spcPts val="1200"/>
              </a:spcAft>
              <a:buFont typeface="Arial" charset="0"/>
              <a:buChar char="•"/>
              <a:defRPr/>
            </a:pPr>
            <a:r>
              <a:rPr lang="en-US" sz="2900" dirty="0">
                <a:solidFill>
                  <a:srgbClr val="FFF2C7"/>
                </a:solidFill>
                <a:latin typeface="Arial"/>
                <a:ea typeface="Arial" charset="0"/>
                <a:cs typeface="Arial"/>
              </a:rPr>
              <a:t>Moderate to Severe Hearing loss ~ 30%</a:t>
            </a:r>
          </a:p>
          <a:p>
            <a:pPr marL="914400" lvl="1" indent="-457200" algn="l">
              <a:lnSpc>
                <a:spcPct val="100000"/>
              </a:lnSpc>
              <a:spcBef>
                <a:spcPts val="1200"/>
              </a:spcBef>
              <a:spcAft>
                <a:spcPts val="1200"/>
              </a:spcAft>
              <a:buFont typeface="Arial" charset="0"/>
              <a:buChar char="•"/>
              <a:defRPr/>
            </a:pPr>
            <a:r>
              <a:rPr lang="en-US" sz="2900" dirty="0">
                <a:solidFill>
                  <a:srgbClr val="FFF2C7"/>
                </a:solidFill>
                <a:latin typeface="Arial"/>
                <a:ea typeface="Arial" charset="0"/>
                <a:cs typeface="Arial"/>
              </a:rPr>
              <a:t>Profoundly Deaf ~ 25% </a:t>
            </a:r>
          </a:p>
          <a:p>
            <a:pPr marL="914400" lvl="1" indent="-457200" algn="l">
              <a:lnSpc>
                <a:spcPct val="100000"/>
              </a:lnSpc>
              <a:spcBef>
                <a:spcPts val="1200"/>
              </a:spcBef>
              <a:spcAft>
                <a:spcPts val="1200"/>
              </a:spcAft>
              <a:buFont typeface="Arial" charset="0"/>
              <a:buChar char="•"/>
              <a:defRPr/>
            </a:pPr>
            <a:r>
              <a:rPr lang="en-US" sz="2900" dirty="0">
                <a:solidFill>
                  <a:srgbClr val="FFF2C7"/>
                </a:solidFill>
                <a:latin typeface="Arial"/>
                <a:ea typeface="Arial" charset="0"/>
                <a:cs typeface="Arial"/>
              </a:rPr>
              <a:t>Other (many write ins) ~ 9% </a:t>
            </a:r>
          </a:p>
          <a:p>
            <a:pPr marL="914400" lvl="1" indent="-457200" algn="l">
              <a:lnSpc>
                <a:spcPct val="100000"/>
              </a:lnSpc>
              <a:spcBef>
                <a:spcPts val="1200"/>
              </a:spcBef>
              <a:spcAft>
                <a:spcPts val="1200"/>
              </a:spcAft>
              <a:buFont typeface="Arial" charset="0"/>
              <a:buChar char="•"/>
              <a:defRPr/>
            </a:pPr>
            <a:endParaRPr lang="en-US" sz="2900" dirty="0">
              <a:solidFill>
                <a:srgbClr val="FFF2C7"/>
              </a:solidFill>
              <a:latin typeface="Arial"/>
              <a:ea typeface="Arial" charset="0"/>
              <a:cs typeface="Arial"/>
            </a:endParaRPr>
          </a:p>
          <a:p>
            <a:pPr marL="457200" indent="-457200" algn="l">
              <a:lnSpc>
                <a:spcPct val="100000"/>
              </a:lnSpc>
              <a:spcBef>
                <a:spcPts val="1200"/>
              </a:spcBef>
              <a:spcAft>
                <a:spcPts val="1200"/>
              </a:spcAft>
              <a:buFont typeface="Arial" charset="0"/>
              <a:buChar char="•"/>
              <a:defRPr/>
            </a:pPr>
            <a:r>
              <a:rPr lang="en-US" sz="3000" b="1" dirty="0">
                <a:solidFill>
                  <a:srgbClr val="FFF2C7"/>
                </a:solidFill>
                <a:latin typeface="Arial"/>
                <a:ea typeface="Arial" charset="0"/>
                <a:cs typeface="Arial"/>
              </a:rPr>
              <a:t>Vision: </a:t>
            </a:r>
            <a:r>
              <a:rPr lang="en-US" sz="3000" dirty="0">
                <a:solidFill>
                  <a:srgbClr val="FFF2C7"/>
                </a:solidFill>
                <a:latin typeface="Arial"/>
                <a:ea typeface="Arial" charset="0"/>
                <a:cs typeface="Arial"/>
              </a:rPr>
              <a:t>Most participants reported being </a:t>
            </a:r>
            <a:r>
              <a:rPr lang="en-US" sz="3000" b="1" dirty="0">
                <a:solidFill>
                  <a:srgbClr val="FFF2C7"/>
                </a:solidFill>
                <a:latin typeface="Arial"/>
                <a:ea typeface="Arial" charset="0"/>
                <a:cs typeface="Arial"/>
              </a:rPr>
              <a:t>legally blind (52%),  totally blind (22%), and low vision (25%). </a:t>
            </a: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939661"/>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Communication </a:t>
            </a:r>
          </a:p>
        </p:txBody>
      </p:sp>
      <p:sp>
        <p:nvSpPr>
          <p:cNvPr id="3" name="Subtitle 2"/>
          <p:cNvSpPr>
            <a:spLocks noGrp="1"/>
          </p:cNvSpPr>
          <p:nvPr>
            <p:ph type="subTitle" idx="1"/>
          </p:nvPr>
        </p:nvSpPr>
        <p:spPr>
          <a:xfrm>
            <a:off x="381000" y="1653141"/>
            <a:ext cx="9144000" cy="4832804"/>
          </a:xfrm>
        </p:spPr>
        <p:txBody>
          <a:bodyPr vert="horz" lIns="91440" tIns="45720" rIns="91440" bIns="45720" rtlCol="0" anchor="t">
            <a:normAutofit/>
          </a:bodyPr>
          <a:lstStyle/>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Speech was most common (61%) </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Then visual, tactile, or close vision ASL (45%) </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With some reporting a mixture of ASL and Speech. </a:t>
            </a:r>
          </a:p>
          <a:p>
            <a:pPr marL="457200" indent="-457200" algn="l">
              <a:lnSpc>
                <a:spcPct val="100000"/>
              </a:lnSpc>
              <a:spcBef>
                <a:spcPts val="1200"/>
              </a:spcBef>
              <a:spcAft>
                <a:spcPts val="1200"/>
              </a:spcAft>
              <a:buFont typeface="Arial" charset="0"/>
              <a:buChar char="•"/>
              <a:defRPr/>
            </a:pPr>
            <a:r>
              <a:rPr lang="en-US" sz="3300" dirty="0">
                <a:solidFill>
                  <a:srgbClr val="FFF2C7"/>
                </a:solidFill>
                <a:latin typeface="Arial"/>
                <a:ea typeface="Arial" charset="0"/>
                <a:cs typeface="Arial"/>
              </a:rPr>
              <a:t>Others explained they used also texting, email, video relay services, and writing back and forth to communicate as well. </a:t>
            </a: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6974663"/>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Key Findings – Areas of Need</a:t>
            </a:r>
          </a:p>
        </p:txBody>
      </p:sp>
      <p:sp>
        <p:nvSpPr>
          <p:cNvPr id="3" name="Subtitle 2"/>
          <p:cNvSpPr>
            <a:spLocks noGrp="1"/>
          </p:cNvSpPr>
          <p:nvPr>
            <p:ph type="subTitle" idx="1"/>
          </p:nvPr>
        </p:nvSpPr>
        <p:spPr>
          <a:xfrm>
            <a:off x="326416" y="1594147"/>
            <a:ext cx="11539168" cy="4832804"/>
          </a:xfrm>
        </p:spPr>
        <p:txBody>
          <a:bodyPr vert="horz" lIns="91440" tIns="45720" rIns="91440" bIns="45720" rtlCol="0" anchor="t">
            <a:normAutofit fontScale="92500" lnSpcReduction="10000"/>
          </a:bodyPr>
          <a:lstStyle/>
          <a:p>
            <a:pPr marL="457200" indent="-457200" algn="l">
              <a:lnSpc>
                <a:spcPct val="100000"/>
              </a:lnSpc>
              <a:spcBef>
                <a:spcPts val="1200"/>
              </a:spcBef>
              <a:spcAft>
                <a:spcPts val="1200"/>
              </a:spcAft>
              <a:buFont typeface="Arial" charset="0"/>
              <a:buChar char="•"/>
              <a:defRPr/>
            </a:pPr>
            <a:r>
              <a:rPr lang="en-US" sz="3200" b="1" dirty="0">
                <a:solidFill>
                  <a:srgbClr val="FFF2C7"/>
                </a:solidFill>
                <a:latin typeface="Arial"/>
                <a:ea typeface="Arial" charset="0"/>
                <a:cs typeface="Arial"/>
              </a:rPr>
              <a:t>Top 5 identified areas of need for DeafBlind older adults. </a:t>
            </a:r>
          </a:p>
          <a:p>
            <a:pPr marL="971550" lvl="1" indent="-514350" algn="l">
              <a:lnSpc>
                <a:spcPct val="100000"/>
              </a:lnSpc>
              <a:spcBef>
                <a:spcPts val="1200"/>
              </a:spcBef>
              <a:spcAft>
                <a:spcPts val="1200"/>
              </a:spcAft>
              <a:buFont typeface="+mj-lt"/>
              <a:buAutoNum type="arabicPeriod"/>
              <a:defRPr/>
            </a:pPr>
            <a:r>
              <a:rPr lang="en-US" sz="3300" dirty="0">
                <a:solidFill>
                  <a:srgbClr val="FFF2C7"/>
                </a:solidFill>
                <a:latin typeface="Arial"/>
                <a:ea typeface="Arial" charset="0"/>
                <a:cs typeface="Arial"/>
              </a:rPr>
              <a:t>Need for Support Service Provider / </a:t>
            </a:r>
            <a:r>
              <a:rPr lang="en-US" sz="3300" dirty="0" err="1">
                <a:solidFill>
                  <a:srgbClr val="FFF2C7"/>
                </a:solidFill>
                <a:latin typeface="Arial"/>
                <a:ea typeface="Arial" charset="0"/>
                <a:cs typeface="Arial"/>
              </a:rPr>
              <a:t>CoNavigator</a:t>
            </a:r>
            <a:r>
              <a:rPr lang="en-US" sz="3300" dirty="0">
                <a:solidFill>
                  <a:srgbClr val="FFF2C7"/>
                </a:solidFill>
                <a:latin typeface="Arial"/>
                <a:ea typeface="Arial" charset="0"/>
                <a:cs typeface="Arial"/>
              </a:rPr>
              <a:t> (SSP/CN) Services </a:t>
            </a:r>
          </a:p>
          <a:p>
            <a:pPr marL="971550" lvl="1" indent="-514350" algn="l">
              <a:lnSpc>
                <a:spcPct val="100000"/>
              </a:lnSpc>
              <a:spcBef>
                <a:spcPts val="1200"/>
              </a:spcBef>
              <a:spcAft>
                <a:spcPts val="1200"/>
              </a:spcAft>
              <a:buFont typeface="+mj-lt"/>
              <a:buAutoNum type="arabicPeriod"/>
              <a:defRPr/>
            </a:pPr>
            <a:r>
              <a:rPr lang="en-US" sz="3300" dirty="0">
                <a:solidFill>
                  <a:srgbClr val="FFF2C7"/>
                </a:solidFill>
                <a:latin typeface="Arial"/>
                <a:ea typeface="Arial" charset="0"/>
                <a:cs typeface="Arial"/>
              </a:rPr>
              <a:t>Reliable Transportation </a:t>
            </a:r>
          </a:p>
          <a:p>
            <a:pPr marL="971550" lvl="1" indent="-514350" algn="l">
              <a:lnSpc>
                <a:spcPct val="100000"/>
              </a:lnSpc>
              <a:spcBef>
                <a:spcPts val="1200"/>
              </a:spcBef>
              <a:spcAft>
                <a:spcPts val="1200"/>
              </a:spcAft>
              <a:buFont typeface="+mj-lt"/>
              <a:buAutoNum type="arabicPeriod"/>
              <a:defRPr/>
            </a:pPr>
            <a:r>
              <a:rPr lang="en-US" sz="3300" dirty="0">
                <a:solidFill>
                  <a:srgbClr val="FFF2C7"/>
                </a:solidFill>
                <a:latin typeface="Arial"/>
                <a:ea typeface="Arial" charset="0"/>
                <a:cs typeface="Arial"/>
              </a:rPr>
              <a:t>Support with Isolation and Well-Being </a:t>
            </a:r>
          </a:p>
          <a:p>
            <a:pPr marL="971550" lvl="1" indent="-514350" algn="l">
              <a:lnSpc>
                <a:spcPct val="100000"/>
              </a:lnSpc>
              <a:spcBef>
                <a:spcPts val="1200"/>
              </a:spcBef>
              <a:spcAft>
                <a:spcPts val="1200"/>
              </a:spcAft>
              <a:buFont typeface="+mj-lt"/>
              <a:buAutoNum type="arabicPeriod"/>
              <a:defRPr/>
            </a:pPr>
            <a:r>
              <a:rPr lang="en-US" sz="3300" dirty="0">
                <a:solidFill>
                  <a:srgbClr val="FFF2C7"/>
                </a:solidFill>
                <a:latin typeface="Arial"/>
                <a:ea typeface="Arial" charset="0"/>
                <a:cs typeface="Arial"/>
              </a:rPr>
              <a:t>Communication Access</a:t>
            </a:r>
          </a:p>
          <a:p>
            <a:pPr marL="971550" lvl="1" indent="-514350" algn="l">
              <a:lnSpc>
                <a:spcPct val="100000"/>
              </a:lnSpc>
              <a:spcBef>
                <a:spcPts val="1200"/>
              </a:spcBef>
              <a:spcAft>
                <a:spcPts val="1200"/>
              </a:spcAft>
              <a:buFont typeface="+mj-lt"/>
              <a:buAutoNum type="arabicPeriod"/>
              <a:defRPr/>
            </a:pPr>
            <a:r>
              <a:rPr lang="en-US" sz="3300" dirty="0">
                <a:solidFill>
                  <a:srgbClr val="FFF2C7"/>
                </a:solidFill>
                <a:latin typeface="Arial"/>
                <a:ea typeface="Arial" charset="0"/>
                <a:cs typeface="Arial"/>
              </a:rPr>
              <a:t>Training for Support Staff &amp; Medical Professionals </a:t>
            </a:r>
          </a:p>
          <a:p>
            <a:pPr marL="914400" lvl="1" indent="-457200" algn="l">
              <a:lnSpc>
                <a:spcPct val="100000"/>
              </a:lnSpc>
              <a:spcBef>
                <a:spcPts val="1200"/>
              </a:spcBef>
              <a:spcAft>
                <a:spcPts val="1200"/>
              </a:spcAft>
              <a:buFont typeface="Arial" charset="0"/>
              <a:buChar char="•"/>
              <a:defRPr/>
            </a:pPr>
            <a:endParaRPr lang="en-US" sz="3300" dirty="0">
              <a:solidFill>
                <a:srgbClr val="FFF2C7"/>
              </a:solidFill>
              <a:latin typeface="Arial"/>
              <a:ea typeface="Arial" charset="0"/>
              <a:cs typeface="Arial"/>
            </a:endParaRPr>
          </a:p>
          <a:p>
            <a:pPr marL="457200" indent="-457200" algn="l">
              <a:lnSpc>
                <a:spcPct val="100000"/>
              </a:lnSpc>
              <a:spcBef>
                <a:spcPts val="1200"/>
              </a:spcBef>
              <a:spcAft>
                <a:spcPts val="1200"/>
              </a:spcAft>
              <a:buFont typeface="Arial" charset="0"/>
              <a:buChar char="•"/>
              <a:defRPr/>
            </a:pPr>
            <a:endParaRPr lang="en-US" sz="3300" b="1"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003911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Whoosh.wav"/>
          </p:stSnd>
        </p:sndAc>
      </p:transition>
    </mc:Choice>
    <mc:Fallback xmlns="">
      <p:transition spd="slow">
        <p:sndAc>
          <p:stSnd>
            <p:snd r:embed="rId5" name="Whoosh.wav"/>
          </p:stSnd>
        </p:sndAc>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8207"/>
            <a:ext cx="9144000" cy="870737"/>
          </a:xfrm>
        </p:spPr>
        <p:txBody>
          <a:bodyPr>
            <a:normAutofit/>
          </a:bodyPr>
          <a:lstStyle/>
          <a:p>
            <a:r>
              <a:rPr lang="en-US" sz="4400" b="1" dirty="0">
                <a:solidFill>
                  <a:srgbClr val="FFE79A"/>
                </a:solidFill>
                <a:latin typeface="Arial"/>
                <a:ea typeface="Arial" charset="0"/>
                <a:cs typeface="Arial"/>
              </a:rPr>
              <a:t>Key Findings – Need for SSP/CNs</a:t>
            </a:r>
            <a:endParaRPr lang="en-US" sz="4400" b="1" dirty="0">
              <a:solidFill>
                <a:srgbClr val="FFE79A"/>
              </a:solidFill>
              <a:latin typeface="Arial" charset="0"/>
              <a:ea typeface="Arial" charset="0"/>
              <a:cs typeface="Arial" charset="0"/>
            </a:endParaRPr>
          </a:p>
        </p:txBody>
      </p:sp>
      <p:sp>
        <p:nvSpPr>
          <p:cNvPr id="3" name="Subtitle 2"/>
          <p:cNvSpPr>
            <a:spLocks noGrp="1"/>
          </p:cNvSpPr>
          <p:nvPr>
            <p:ph type="subTitle" idx="1"/>
          </p:nvPr>
        </p:nvSpPr>
        <p:spPr>
          <a:xfrm>
            <a:off x="134452" y="1606062"/>
            <a:ext cx="11680722" cy="5083731"/>
          </a:xfrm>
        </p:spPr>
        <p:txBody>
          <a:bodyPr vert="horz" lIns="91440" tIns="45720" rIns="91440" bIns="45720" rtlCol="0" anchor="t">
            <a:normAutofit lnSpcReduction="10000"/>
          </a:bodyPr>
          <a:lstStyle/>
          <a:p>
            <a:pPr marL="457200" indent="-457200" algn="l">
              <a:lnSpc>
                <a:spcPct val="100000"/>
              </a:lnSpc>
              <a:spcBef>
                <a:spcPts val="1200"/>
              </a:spcBef>
              <a:spcAft>
                <a:spcPts val="1200"/>
              </a:spcAft>
              <a:buChar char="•"/>
              <a:defRPr/>
            </a:pPr>
            <a:r>
              <a:rPr lang="en-US" sz="3200" b="1" dirty="0">
                <a:solidFill>
                  <a:srgbClr val="FFF2C7"/>
                </a:solidFill>
                <a:latin typeface="Arial"/>
                <a:ea typeface="Arial" charset="0"/>
                <a:cs typeface="Arial"/>
              </a:rPr>
              <a:t>DeafBlind Older Adults expressed a great need for Support Service Provider / Co-Navigator Services. </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An SSP/CN is similar to a Personal Care Attendant (PCA), but with training specific to dual sensory loss and the ability to drive clients</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29% reported currently receiving SSP / CN services.</a:t>
            </a:r>
          </a:p>
          <a:p>
            <a:pPr marL="914400" lvl="1" indent="-457200" algn="l">
              <a:lnSpc>
                <a:spcPct val="100000"/>
              </a:lnSpc>
              <a:spcBef>
                <a:spcPts val="1200"/>
              </a:spcBef>
              <a:spcAft>
                <a:spcPts val="1200"/>
              </a:spcAft>
              <a:buChar char="•"/>
              <a:defRPr/>
            </a:pPr>
            <a:r>
              <a:rPr lang="en-US" sz="2800" dirty="0">
                <a:solidFill>
                  <a:srgbClr val="FFF2C7"/>
                </a:solidFill>
                <a:latin typeface="Arial"/>
                <a:ea typeface="Arial" charset="0"/>
                <a:cs typeface="Arial"/>
              </a:rPr>
              <a:t>Some that were not familiar with the term SSP/CN wrote in the need for a private driver, help in setting up and going to doctor’s appointments, and assistance with everyday tasks such as grocery shopping, reading mail, etc. </a:t>
            </a:r>
          </a:p>
          <a:p>
            <a:pPr lvl="1" algn="l">
              <a:lnSpc>
                <a:spcPct val="100000"/>
              </a:lnSpc>
              <a:spcBef>
                <a:spcPts val="1200"/>
              </a:spcBef>
              <a:spcAft>
                <a:spcPts val="1200"/>
              </a:spcAft>
              <a:defRPr/>
            </a:pPr>
            <a:endParaRPr lang="en-US" sz="2800" b="1" dirty="0">
              <a:solidFill>
                <a:srgbClr val="FFF2C7"/>
              </a:solidFill>
              <a:latin typeface="Arial"/>
              <a:ea typeface="Arial" charset="0"/>
              <a:cs typeface="Arial"/>
            </a:endParaRPr>
          </a:p>
          <a:p>
            <a:pPr marL="457200" indent="-457200" algn="l">
              <a:lnSpc>
                <a:spcPct val="100000"/>
              </a:lnSpc>
              <a:spcBef>
                <a:spcPts val="1200"/>
              </a:spcBef>
              <a:spcAft>
                <a:spcPts val="1200"/>
              </a:spcAft>
              <a:buChar char="•"/>
              <a:defRPr/>
            </a:pPr>
            <a:endParaRPr lang="en-US" sz="3200" b="1" dirty="0">
              <a:solidFill>
                <a:srgbClr val="FFF2C7"/>
              </a:solidFill>
              <a:latin typeface="Arial"/>
              <a:ea typeface="Arial" charset="0"/>
              <a:cs typeface="Arial"/>
            </a:endParaRPr>
          </a:p>
          <a:p>
            <a:pPr lvl="1" algn="l">
              <a:lnSpc>
                <a:spcPct val="100000"/>
              </a:lnSpc>
              <a:spcBef>
                <a:spcPts val="1200"/>
              </a:spcBef>
              <a:spcAft>
                <a:spcPts val="1200"/>
              </a:spcAft>
              <a:defRPr/>
            </a:pPr>
            <a:endParaRPr lang="en-US" sz="2800" dirty="0">
              <a:solidFill>
                <a:srgbClr val="FFF2C7"/>
              </a:solidFill>
              <a:latin typeface="Arial" charset="0"/>
              <a:ea typeface="Arial" charset="0"/>
              <a:cs typeface="Arial" charset="0"/>
            </a:endParaRPr>
          </a:p>
          <a:p>
            <a:pPr marL="914400" lvl="1" indent="-457200" algn="l">
              <a:lnSpc>
                <a:spcPct val="100000"/>
              </a:lnSpc>
              <a:spcBef>
                <a:spcPts val="1200"/>
              </a:spcBef>
              <a:spcAft>
                <a:spcPts val="1200"/>
              </a:spcAft>
              <a:buFont typeface="Arial" charset="0"/>
              <a:buChar char="•"/>
              <a:defRPr/>
            </a:pPr>
            <a:endParaRPr lang="en-US" sz="2800" dirty="0">
              <a:solidFill>
                <a:srgbClr val="FFF2C7"/>
              </a:solidFill>
              <a:latin typeface="Arial" charset="0"/>
              <a:ea typeface="Arial" charset="0"/>
              <a:cs typeface="Arial" charset="0"/>
            </a:endParaRPr>
          </a:p>
          <a:p>
            <a:pPr indent="-457200" algn="l">
              <a:lnSpc>
                <a:spcPct val="100000"/>
              </a:lnSpc>
              <a:spcBef>
                <a:spcPts val="1200"/>
              </a:spcBef>
              <a:spcAft>
                <a:spcPts val="1200"/>
              </a:spcAft>
              <a:buFont typeface="Arial" charset="0"/>
              <a:buChar char="•"/>
              <a:defRPr/>
            </a:pPr>
            <a:endParaRPr lang="en-US" sz="3200" dirty="0">
              <a:solidFill>
                <a:srgbClr val="FFF2C7"/>
              </a:solidFill>
              <a:latin typeface="Arial" charset="0"/>
              <a:ea typeface="Arial" charset="0"/>
              <a:cs typeface="Arial" charset="0"/>
            </a:endParaRPr>
          </a:p>
          <a:p>
            <a:pPr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a:p>
            <a:pPr lvl="1" algn="l">
              <a:lnSpc>
                <a:spcPct val="100000"/>
              </a:lnSpc>
              <a:spcBef>
                <a:spcPts val="1200"/>
              </a:spcBef>
              <a:spcAft>
                <a:spcPts val="1200"/>
              </a:spcAft>
              <a:defRPr/>
            </a:pPr>
            <a:endParaRPr lang="en-US" sz="3200" dirty="0">
              <a:solidFill>
                <a:srgbClr val="FFF2C7"/>
              </a:solidFill>
              <a:latin typeface="Arial" charset="0"/>
              <a:ea typeface="Arial" charset="0"/>
              <a:cs typeface="Arial" charset="0"/>
            </a:endParaRPr>
          </a:p>
        </p:txBody>
      </p:sp>
      <p:sp>
        <p:nvSpPr>
          <p:cNvPr id="5" name="Slide Number Placeholder 4"/>
          <p:cNvSpPr>
            <a:spLocks noGrp="1"/>
          </p:cNvSpPr>
          <p:nvPr>
            <p:ph type="sldNum" sz="quarter" idx="4294967295"/>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F9BCC0-92BD-DD47-B96A-0E9419FD226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CE313C0-B03B-CE49-8165-CCE4452F199C}"/>
              </a:ext>
              <a:ext uri="{C183D7F6-B498-43B3-948B-1728B52AA6E4}">
                <adec:decorative xmlns:adec="http://schemas.microsoft.com/office/drawing/2017/decorative" val="1"/>
              </a:ext>
            </a:extLst>
          </p:cNvPr>
          <p:cNvSpPr/>
          <p:nvPr/>
        </p:nvSpPr>
        <p:spPr>
          <a:xfrm>
            <a:off x="5974813" y="3244334"/>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imes" pitchFamily="2"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620964"/>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Whoosh.wav"/>
          </p:stSnd>
        </p:sndAc>
      </p:transition>
    </mc:Choice>
    <mc:Fallback xmlns="">
      <p:transition spd="slow">
        <p:sndAc>
          <p:stSnd>
            <p:snd r:embed="rId5" name="Whoosh.wav"/>
          </p:stSnd>
        </p:sndAc>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KNC Presentation " id="{8DB7C448-4E6A-D74D-95C0-7D9DFD4020D1}" vid="{5713780D-531E-1145-B086-61C8499A16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008110d-529f-42bb-a975-4bae6f32f609" xsi:nil="true"/>
    <lcf76f155ced4ddcb4097134ff3c332f xmlns="8c6dd8d4-1796-411a-a874-4dd79c4e634e">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65475F3A557447A634E0260C97E0AB" ma:contentTypeVersion="14" ma:contentTypeDescription="Create a new document." ma:contentTypeScope="" ma:versionID="f11de16576751b7498d72a766b80ef34">
  <xsd:schema xmlns:xsd="http://www.w3.org/2001/XMLSchema" xmlns:xs="http://www.w3.org/2001/XMLSchema" xmlns:p="http://schemas.microsoft.com/office/2006/metadata/properties" xmlns:ns2="8c6dd8d4-1796-411a-a874-4dd79c4e634e" xmlns:ns3="f008110d-529f-42bb-a975-4bae6f32f609" targetNamespace="http://schemas.microsoft.com/office/2006/metadata/properties" ma:root="true" ma:fieldsID="96f6617531c4023a7fcd889639bc99ff" ns2:_="" ns3:_="">
    <xsd:import namespace="8c6dd8d4-1796-411a-a874-4dd79c4e634e"/>
    <xsd:import namespace="f008110d-529f-42bb-a975-4bae6f32f60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dd8d4-1796-411a-a874-4dd79c4e6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a3014f5-a9f9-45b5-b24a-090f38a86a4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8110d-529f-42bb-a975-4bae6f32f6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ba5cdd6-34e7-445c-a1c9-08afe51f37ea}" ma:internalName="TaxCatchAll" ma:showField="CatchAllData" ma:web="f008110d-529f-42bb-a975-4bae6f32f6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D40ADB-1E1C-45C6-B28B-14D87C12A813}">
  <ds:schemaRefs>
    <ds:schemaRef ds:uri="http://schemas.openxmlformats.org/package/2006/metadata/core-properties"/>
    <ds:schemaRef ds:uri="http://schemas.microsoft.com/office/infopath/2007/PartnerControls"/>
    <ds:schemaRef ds:uri="http://purl.org/dc/terms/"/>
    <ds:schemaRef ds:uri="http://purl.org/dc/dcmitype/"/>
    <ds:schemaRef ds:uri="http://schemas.microsoft.com/office/2006/metadata/properties"/>
    <ds:schemaRef ds:uri="http://schemas.microsoft.com/office/2006/documentManagement/types"/>
    <ds:schemaRef ds:uri="http://purl.org/dc/elements/1.1/"/>
    <ds:schemaRef ds:uri="f008110d-529f-42bb-a975-4bae6f32f609"/>
    <ds:schemaRef ds:uri="8c6dd8d4-1796-411a-a874-4dd79c4e634e"/>
    <ds:schemaRef ds:uri="http://www.w3.org/XML/1998/namespace"/>
  </ds:schemaRefs>
</ds:datastoreItem>
</file>

<file path=customXml/itemProps2.xml><?xml version="1.0" encoding="utf-8"?>
<ds:datastoreItem xmlns:ds="http://schemas.openxmlformats.org/officeDocument/2006/customXml" ds:itemID="{4D4662E6-3065-4E04-9E1A-B9BFC8AE24B0}">
  <ds:schemaRefs>
    <ds:schemaRef ds:uri="http://schemas.microsoft.com/sharepoint/v3/contenttype/forms"/>
  </ds:schemaRefs>
</ds:datastoreItem>
</file>

<file path=customXml/itemProps3.xml><?xml version="1.0" encoding="utf-8"?>
<ds:datastoreItem xmlns:ds="http://schemas.openxmlformats.org/officeDocument/2006/customXml" ds:itemID="{6ED8A481-4421-4027-B494-F58D15E1C7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dd8d4-1796-411a-a874-4dd79c4e634e"/>
    <ds:schemaRef ds:uri="f008110d-529f-42bb-a975-4bae6f32f6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HKNC PPT Template</Template>
  <TotalTime>784</TotalTime>
  <Words>1413</Words>
  <Application>Microsoft Office PowerPoint</Application>
  <PresentationFormat>Widescreen</PresentationFormat>
  <Paragraphs>226</Paragraphs>
  <Slides>19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vt:lpstr>
      <vt:lpstr>Office Theme</vt:lpstr>
      <vt:lpstr>Recognizing the Needs of Older Adults with Combined Vision and Hearing Loss </vt:lpstr>
      <vt:lpstr>What is the Issue?</vt:lpstr>
      <vt:lpstr>Terminology </vt:lpstr>
      <vt:lpstr>Helen Keller National Center (HKNC)</vt:lpstr>
      <vt:lpstr>HKNC Community Input Survey</vt:lpstr>
      <vt:lpstr>Combined Hearing &amp; Vision Loss </vt:lpstr>
      <vt:lpstr>Communication </vt:lpstr>
      <vt:lpstr>Key Findings – Areas of Need</vt:lpstr>
      <vt:lpstr>Key Findings – Need for SSP/CNs</vt:lpstr>
      <vt:lpstr>Key Findings – Need for SSP/CNs Cont.</vt:lpstr>
      <vt:lpstr>Key Findings – Need for Reliable Transportation </vt:lpstr>
      <vt:lpstr>Key Findings – Isolation &amp; Well-Being </vt:lpstr>
      <vt:lpstr>Key Findings – Communication Barriers</vt:lpstr>
      <vt:lpstr>Key Findings – Need for Staff Training</vt:lpstr>
      <vt:lpstr>Additional Considerations </vt:lpstr>
      <vt:lpstr>Unique Challenges of DSL</vt:lpstr>
      <vt:lpstr>Common Challenges of Aging</vt:lpstr>
      <vt:lpstr>How can we work together? </vt:lpstr>
      <vt:lpstr>This has been a Presentation by the Helen Keller National Center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Training</dc:title>
  <dc:creator>Microsoft Office User</dc:creator>
  <cp:lastModifiedBy>Tara Brown-Ogilvie</cp:lastModifiedBy>
  <cp:revision>20</cp:revision>
  <dcterms:created xsi:type="dcterms:W3CDTF">2017-09-21T16:37:45Z</dcterms:created>
  <dcterms:modified xsi:type="dcterms:W3CDTF">2024-05-23T15:52:20Z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0x010100A365475F3A557447A634E0260C97E0AB</vt:lpwstr>
  </property>
  <property fmtid="{D5CDD505-2E9C-101B-9397-08002B2CF9AE}" pid="3" name="MediaServiceImageTags">
    <vt:lpwstr/>
  </property>
</Properties>
</file>